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bg>
      <p:bgPr>
        <a:solidFill>
          <a:srgbClr val="FA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1E1A4B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64592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LUPMIS2  ·  Workshop Reference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457200" y="6446520"/>
            <a:ext cx="11277295" cy="10973"/>
          </a:xfrm>
          <a:prstGeom prst="rect">
            <a:avLst/>
          </a:prstGeom>
          <a:solidFill>
            <a:srgbClr val="E5E7EB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57200" y="649224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 HILUCS — Land Use Data Specification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RO">
    <p:bg>
      <p:bgPr>
        <a:solidFill>
          <a:srgbClr val="1E1A4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164592" y="6035040"/>
            <a:ext cx="12027103" cy="82296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">
    <p:bg>
      <p:bgPr>
        <a:solidFill>
          <a:srgbClr val="0033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972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5544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20116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24688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29260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33832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38404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42976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47548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2120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5669280" y="10972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★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640080" y="1645920"/>
            <a:ext cx="10911535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0" b="1" spc="8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</a:t>
            </a:r>
            <a:endParaRPr lang="en-US" sz="8000" dirty="0"/>
          </a:p>
        </p:txBody>
      </p:sp>
      <p:sp>
        <p:nvSpPr>
          <p:cNvPr id="15" name="Text 13"/>
          <p:cNvSpPr/>
          <p:nvPr/>
        </p:nvSpPr>
        <p:spPr>
          <a:xfrm>
            <a:off x="640080" y="2743200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Cover &amp; Land Use Data Specifications</a:t>
            </a:r>
            <a:endParaRPr lang="en-US" sz="3200" dirty="0"/>
          </a:p>
        </p:txBody>
      </p:sp>
      <p:sp>
        <p:nvSpPr>
          <p:cNvPr id="16" name="Text 14"/>
          <p:cNvSpPr/>
          <p:nvPr/>
        </p:nvSpPr>
        <p:spPr>
          <a:xfrm>
            <a:off x="640080" y="3474720"/>
            <a:ext cx="10911535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— Hierarchical Land Use Classification System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640080" y="4069080"/>
            <a:ext cx="1091153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4DE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Workshop Reference  ·  Relevance for LUPMIS2 / LUSPA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57200" y="6172200"/>
            <a:ext cx="1127729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Infrastructure for Spatial Information in the European Community  ·  Directive 2007/2/EC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ARGUMENTS AGAINST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 — Why full INSPIRE compliance is too ambitious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256032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286000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49808" y="2148840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Designed for the European context.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was built around EU land tenure (freehold, long-term leasehold, planning law). Customary land rights, family-held parcels, and informal settlements — prevalent in Ghana — have no direct HILUCS equivalent and would require local extension codes.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916936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49808" y="2779776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INSPIRE compliance requires WFS, GML, and ISO 19115 metadata.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INSPIRE directive mandates OGC Web Feature Service endpoints, GML 3.2 application schemas, and ISO metadata records. Implementing and maintaining all three is a significant engineering burden for a team already managing the full PWA stack.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3547872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9808" y="3410712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data model is complex.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ExistingLandUseObject has 14+ attributes, many of them optional but expected by conformance tests. HILUCSPresence, SpecificPresence, LegislationCitation — each is its own type with sub-attributes. Building data-entry UI around these is non-trivial.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4178808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49808" y="4041648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Temporal versioning adds operational overhead.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INSPIRE's beginLifespanVersion / endLifespanVersion requirement means every parcel record must be versioned in time, not updated in place. This is the right architecture, but it requires a version-management layer that LUPMIS2 does not currently have.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4809744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49808" y="4672584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Training burden for field staff.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Level 1 is manageable, but Level 2/3 adds dozens of categories that field officers must learn. Without careful UI scaffolding (suggested codes, validation rules), data quality will degrade quickly in a low-bandwidth field context.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48640" y="5440680"/>
            <a:ext cx="91440" cy="91440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49808" y="5303520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existing INSPIRE tooling in the LUSPA ecosystem.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LUSPA system runs PHP + PostgreSQL + OpenLayers. INSPIRE conformance testing tools (ETF test framework, INSPIRE Validator) are Java-based and require separate infrastructure to run.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pragmatic localisation strategy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128016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 binary choice. LUPMIS2 can adopt the HILUCS classification vocabulary without committing to full INSPIRE technical compliance — gaining the conceptual benefits at a fraction of the implementation cost.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2606040"/>
            <a:ext cx="5364328" cy="173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606040"/>
            <a:ext cx="5364328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2743200"/>
            <a:ext cx="509000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 Adopt HILUCS Level 1 as the zone_code codelist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85800" y="3108960"/>
            <a:ext cx="5090008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Replace (or alias) the current free-text zone codes with the 13 HILUCS Level 1 values. A lookup table maps legacy codes → HILUCS. Data entry stays simple; national aggregation becomes possible.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278728" y="2606040"/>
            <a:ext cx="5364328" cy="173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278728" y="2606040"/>
            <a:ext cx="5364328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15888" y="2743200"/>
            <a:ext cx="509000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 Store the HILUCS code alongside zone_code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415888" y="3108960"/>
            <a:ext cx="5090008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a hilucs_code column to lu_parcels (VARCHAR, nullable). Populate it via the mapping table. The existing workflow is unchanged; HILUCS becomes an optional enrichment layer, not a replacement.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48640" y="4480560"/>
            <a:ext cx="5364328" cy="173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4480560"/>
            <a:ext cx="5364328" cy="73152"/>
          </a:xfrm>
          <a:prstGeom prst="rect">
            <a:avLst/>
          </a:prstGeom>
          <a:solidFill>
            <a:srgbClr val="FF9E1B"/>
          </a:solidFill>
          <a:ln w="12700">
            <a:solidFill>
              <a:srgbClr val="FF9E1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85800" y="4617720"/>
            <a:ext cx="509000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9E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 Extend with a Ghana-specific sub-level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85800" y="4983480"/>
            <a:ext cx="5090008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a lupmis_subtype code for local categories that HILUCS doesn't cover (customary land, chiefly land, informal settlements). Prefix with "GH_" to distinguish from HILUCS namespace — similar to how EU member states use national extensions.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6278728" y="4480560"/>
            <a:ext cx="5364328" cy="173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278728" y="4480560"/>
            <a:ext cx="5364328" cy="73152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415888" y="4617720"/>
            <a:ext cx="509000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DC262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✗  Defer full INSPIRE compliance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415888" y="4983480"/>
            <a:ext cx="5090008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GML application schemas, WFS endpoints, INSPIRE Validator conformance — do not build these now. If a donor or government requirement mandates INSPIRE compliance later, the HILUCS codes already in the database make it a metadata + service layer problem, not a data migration.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WORKSHOP DISCUSSION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for the team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128016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240280"/>
            <a:ext cx="91440" cy="9144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49808" y="2103120"/>
            <a:ext cx="10893247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Are the current zone_code values sufficient for national reporting?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the Ministry or a donor asks for land use statistics aggregated nationally, can the existing codes answer that reliably — or is there already a mapping effort running in parallel?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3026664"/>
            <a:ext cx="91440" cy="9144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49808" y="2889504"/>
            <a:ext cx="10893247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Does LUSPA have any formal obligation to align with INSPIRE or similar standards?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EU-funded projects (GIZ, EU delegations) sometimes require INSPIRE-compatible data. Is there a current or anticipated requirement that would justify the implementation cost?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3813048"/>
            <a:ext cx="91440" cy="9144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9808" y="3675888"/>
            <a:ext cx="10893247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the right level of HILUCS detail for LUSPA's field officers?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Level 1 (13 classes) is arguably simpler than the current zone codes. Level 2 (40+ classes) may be too granular for the existing field-data-collection workflow. Where is the sweet spot?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4599432"/>
            <a:ext cx="91440" cy="9144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49808" y="4462272"/>
            <a:ext cx="10893247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should customary and informal tenure be represented?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is the biggest gap in HILUCS for the Ghanaian context. The team should agree on a local extension strategy before any HILUCS adoption — otherwise informal settlements either disappear from the data or collapse into a generic "13 — Land not in use."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5385816"/>
            <a:ext cx="91440" cy="9144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49808" y="5248656"/>
            <a:ext cx="10893247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Phasing: when would a HILUCS alignment be worth the migration effort?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pragmatic approach is low-effort now. Full alignment would make most sense before a major system upgrade or a new national spatial data policy — not as a standalone initiative for a small team.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37160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800" kern="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Summary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2194560"/>
            <a:ext cx="91440" cy="9144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85800" y="1920240"/>
            <a:ext cx="1100297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provides a rigorous, internationally maintained hierarchy for land use — 3 levels, 13 top-level classes, free to use.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457200" y="2971800"/>
            <a:ext cx="91440" cy="9144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2697480"/>
            <a:ext cx="1100297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conceptual separation of Land Cover (physical) from Land Use (function) is directly applicable to LUPMIS2's parcel and zone data.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457200" y="3749040"/>
            <a:ext cx="91440" cy="9144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3474720"/>
            <a:ext cx="1100297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Most current LUPMIS2 zone codes have clear HILUCS equivalents. A mapping table is all that is needed for Level 1 adoption.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57200" y="4526280"/>
            <a:ext cx="91440" cy="9144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4251960"/>
            <a:ext cx="1100297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INSPIRE compliance (WFS, GML, ISO 19115, Validator) is a significant engineering undertaking — justified only if mandated by a donor or government policy.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57200" y="5303520"/>
            <a:ext cx="91440" cy="91440"/>
          </a:xfrm>
          <a:prstGeom prst="rect">
            <a:avLst/>
          </a:prstGeom>
          <a:solidFill>
            <a:srgbClr val="FFCC00"/>
          </a:solidFill>
          <a:ln w="12700">
            <a:solidFill>
              <a:srgbClr val="FFCC0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85800" y="5029200"/>
            <a:ext cx="1100297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recommended path: store the HILUCS Level 1 code alongside the existing zone_code, add a GH_ extension namespace for local categories, and defer the service-layer compliance work.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640080" y="580644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457200" y="6199632"/>
            <a:ext cx="1127729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D4DE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INSPIRE Directive 2007/2/EC · JRC INSPIRE Technical Guidelines Land Use (v3.0) · HILUCS Code List (INSPIRE Registry) · EU INSPIRE Geoportal geoportal.ec.europa.eu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BACKGROUND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INSPIRE?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128016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 is the European Union's legal framework (Directive 2007/2/EC) for building a shared Spatial Data Infrastructure across 27 member states. It mandates that public authorities share spatial data in standardised formats under common metadata, access, and interoperability rules.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2606040"/>
            <a:ext cx="3515258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606040"/>
            <a:ext cx="3515258" cy="73152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2743200"/>
            <a:ext cx="32409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033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34 Themes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85800" y="3108960"/>
            <a:ext cx="3240938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Annexes covering foundational reference data (I), environment &amp; nature (II), and socioeconomic use (III). Land Cover = Annex II, Theme 2. Land Use = Annex III, Theme 4.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338218" y="2606040"/>
            <a:ext cx="3515258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338218" y="2606040"/>
            <a:ext cx="3515258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475378" y="2743200"/>
            <a:ext cx="32409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Specifications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475378" y="3108960"/>
            <a:ext cx="3240938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theme has a formal Technical Guideline — a UML data model, a GML application schema, ISO 19103/19107 geometry types, and a set of OGC Web Feature Service (WFS) access requirements.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8127797" y="2606040"/>
            <a:ext cx="3515258" cy="34747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E7EB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127797" y="2606040"/>
            <a:ext cx="3515258" cy="73152"/>
          </a:xfrm>
          <a:prstGeom prst="rect">
            <a:avLst/>
          </a:prstGeom>
          <a:solidFill>
            <a:srgbClr val="FF9E1B"/>
          </a:solidFill>
          <a:ln w="12700">
            <a:solidFill>
              <a:srgbClr val="FF9E1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264957" y="2743200"/>
            <a:ext cx="324093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9E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Lists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264957" y="3108960"/>
            <a:ext cx="3240938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Standardised value domains (code lists) are defined for each theme. HILUCS is the code list for the Land Use theme — it is the authoritative EU hierarchy for classifying how land is used.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CONCEPT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Cover vs. Land Use — INSPIRE draws a hard line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128016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Many legacy GIS systems conflate these two concepts. INSPIRE separates them explicitly: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2423160"/>
            <a:ext cx="5364328" cy="3474720"/>
          </a:xfrm>
          <a:prstGeom prst="rect">
            <a:avLst/>
          </a:prstGeom>
          <a:solidFill>
            <a:srgbClr val="E8EEFF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423160"/>
            <a:ext cx="5364328" cy="73152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2560320"/>
            <a:ext cx="509000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033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COVER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85800" y="2999232"/>
            <a:ext cx="50900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033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physical surface of the Earth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85800" y="3383280"/>
            <a:ext cx="5090008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there?
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Urban fabric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Arable land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Forests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Water bodies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Bare rock / sand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Sourced from: satellite imagery, aerial photography, remote sensing. Observation-based — does not require knowing who owns or uses the land.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278728" y="2423160"/>
            <a:ext cx="5364328" cy="3474720"/>
          </a:xfrm>
          <a:prstGeom prst="rect">
            <a:avLst/>
          </a:prstGeom>
          <a:solidFill>
            <a:srgbClr val="FFFBE6"/>
          </a:solidFill>
          <a:ln w="12700">
            <a:solidFill>
              <a:srgbClr val="FF9E1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278728" y="2423160"/>
            <a:ext cx="5364328" cy="73152"/>
          </a:xfrm>
          <a:prstGeom prst="rect">
            <a:avLst/>
          </a:prstGeom>
          <a:solidFill>
            <a:srgbClr val="FF9E1B"/>
          </a:solidFill>
          <a:ln w="12700">
            <a:solidFill>
              <a:srgbClr val="FF9E1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15888" y="2560320"/>
            <a:ext cx="509000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9E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USE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415888" y="2999232"/>
            <a:ext cx="50900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F9E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socioeconomic function of land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415888" y="3383280"/>
            <a:ext cx="5090008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it used for?
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Residential (housing)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Commercial (shops, offices)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Industrial / Manufacturing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Transport &amp; Utilities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Agriculture / Forestry</a:t>
            </a:r>
            <a:endParaRPr lang="en-US" sz="1200" dirty="0"/>
          </a:p>
          <a:p>
            <a:pPr indent="0" marL="0">
              <a:buNone/>
            </a:pP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Sourced from: cadastres, planning documents, surveys. Function-based — the same surface (e.g. a field) could be agricultural use or abandoned land depending on socioeconomic purpose.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598932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LUPMIS2 primarily manages Land Use (parcels, planning zones, permits). It overlaps with Land Cover only at the "Building Footprints" and "OSM Roads" layers.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HILUCS Hierarchy — 3 levels, 13 top-level classes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228600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is a hierarchical land use codelist. More-specific uses are nested under general categories. Systems can implement just Level 1 (13 classes) or go to Level 2/3 for finer analysis.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548640" y="2560320"/>
            <a:ext cx="1506539" cy="114300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85216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Agriculture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2146619" y="2560320"/>
            <a:ext cx="1506539" cy="1143000"/>
          </a:xfrm>
          <a:prstGeom prst="rect">
            <a:avLst/>
          </a:prstGeom>
          <a:solidFill>
            <a:srgbClr val="15803D"/>
          </a:solidFill>
          <a:ln w="12700">
            <a:solidFill>
              <a:srgbClr val="15803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146619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2183195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Forestry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744599" y="2560320"/>
            <a:ext cx="1506539" cy="1143000"/>
          </a:xfrm>
          <a:prstGeom prst="rect">
            <a:avLst/>
          </a:prstGeom>
          <a:solidFill>
            <a:srgbClr val="FF9E1B"/>
          </a:solidFill>
          <a:ln w="12700">
            <a:solidFill>
              <a:srgbClr val="FF9E1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744599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781175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Mining &amp; Quarrying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5342578" y="2560320"/>
            <a:ext cx="1506539" cy="1143000"/>
          </a:xfrm>
          <a:prstGeom prst="rect">
            <a:avLst/>
          </a:prstGeom>
          <a:solidFill>
            <a:srgbClr val="0369A1"/>
          </a:solidFill>
          <a:ln w="12700">
            <a:solidFill>
              <a:srgbClr val="0369A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342578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5379154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Fishing &amp;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Aquaculture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940557" y="2560320"/>
            <a:ext cx="1506539" cy="1143000"/>
          </a:xfrm>
          <a:prstGeom prst="rect">
            <a:avLst/>
          </a:prstGeom>
          <a:solidFill>
            <a:srgbClr val="CA8A04"/>
          </a:solidFill>
          <a:ln w="12700">
            <a:solidFill>
              <a:srgbClr val="CA8A0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940557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6977133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Energy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Production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8538537" y="2560320"/>
            <a:ext cx="1506539" cy="11430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538537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8575113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Industry &amp;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Manufacturing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10136516" y="2560320"/>
            <a:ext cx="1506539" cy="1143000"/>
          </a:xfrm>
          <a:prstGeom prst="rect">
            <a:avLst/>
          </a:prstGeom>
          <a:solidFill>
            <a:srgbClr val="6B7280"/>
          </a:solidFill>
          <a:ln w="12700">
            <a:solidFill>
              <a:srgbClr val="6B728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136516" y="2606040"/>
            <a:ext cx="150653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10173092" y="2926080"/>
            <a:ext cx="1433387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Transport,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Logistics &amp; Utilities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548640" y="3840480"/>
            <a:ext cx="1772869" cy="114300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500" dirty="0"/>
          </a:p>
        </p:txBody>
      </p:sp>
      <p:sp>
        <p:nvSpPr>
          <p:cNvPr id="29" name="Text 27"/>
          <p:cNvSpPr/>
          <p:nvPr/>
        </p:nvSpPr>
        <p:spPr>
          <a:xfrm>
            <a:off x="585216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Residential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2412949" y="3840480"/>
            <a:ext cx="1772869" cy="1143000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2412949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2449525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Commercial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4277258" y="3840480"/>
            <a:ext cx="1772869" cy="1143000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4277258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500" dirty="0"/>
          </a:p>
        </p:txBody>
      </p:sp>
      <p:sp>
        <p:nvSpPr>
          <p:cNvPr id="35" name="Text 33"/>
          <p:cNvSpPr/>
          <p:nvPr/>
        </p:nvSpPr>
        <p:spPr>
          <a:xfrm>
            <a:off x="4313834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Services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6141568" y="3840480"/>
            <a:ext cx="1772869" cy="1143000"/>
          </a:xfrm>
          <a:prstGeom prst="rect">
            <a:avLst/>
          </a:prstGeom>
          <a:solidFill>
            <a:srgbClr val="65A30D"/>
          </a:solidFill>
          <a:ln w="12700">
            <a:solidFill>
              <a:srgbClr val="65A30D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141568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1500" dirty="0"/>
          </a:p>
        </p:txBody>
      </p:sp>
      <p:sp>
        <p:nvSpPr>
          <p:cNvPr id="38" name="Text 36"/>
          <p:cNvSpPr/>
          <p:nvPr/>
        </p:nvSpPr>
        <p:spPr>
          <a:xfrm>
            <a:off x="6178144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Space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Urban Areas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8005877" y="3840480"/>
            <a:ext cx="1772869" cy="1143000"/>
          </a:xfrm>
          <a:prstGeom prst="rect">
            <a:avLst/>
          </a:prstGeom>
          <a:solidFill>
            <a:srgbClr val="B45309"/>
          </a:solidFill>
          <a:ln w="12700">
            <a:solidFill>
              <a:srgbClr val="B45309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8005877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500" dirty="0"/>
          </a:p>
        </p:txBody>
      </p:sp>
      <p:sp>
        <p:nvSpPr>
          <p:cNvPr id="41" name="Text 39"/>
          <p:cNvSpPr/>
          <p:nvPr/>
        </p:nvSpPr>
        <p:spPr>
          <a:xfrm>
            <a:off x="8042453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Construction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Sites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9870186" y="3840480"/>
            <a:ext cx="1772869" cy="1143000"/>
          </a:xfrm>
          <a:prstGeom prst="rect">
            <a:avLst/>
          </a:prstGeom>
          <a:solidFill>
            <a:srgbClr val="9CA3AF"/>
          </a:solidFill>
          <a:ln w="12700">
            <a:solidFill>
              <a:srgbClr val="9CA3AF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9870186" y="3886200"/>
            <a:ext cx="1772869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1500" dirty="0"/>
          </a:p>
        </p:txBody>
      </p:sp>
      <p:sp>
        <p:nvSpPr>
          <p:cNvPr id="44" name="Text 42"/>
          <p:cNvSpPr/>
          <p:nvPr/>
        </p:nvSpPr>
        <p:spPr>
          <a:xfrm>
            <a:off x="9906762" y="4206240"/>
            <a:ext cx="1699717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Not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Use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548640" y="512064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LUPMIS2 most relevant classes: 1 (Agriculture), 8 (Residential), 9 (Commercial), 10 (Community Services), 11 (Open Space). Classes 3 (Mining) and 12 (Construction Sites) are also relevant for permit management.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DEEP DIVE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Level 2 &amp; 3 — Residential and Agriculture examples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237744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377440"/>
            <a:ext cx="5394960" cy="3749040"/>
          </a:xfrm>
          <a:prstGeom prst="rect">
            <a:avLst/>
          </a:prstGeom>
          <a:solidFill>
            <a:srgbClr val="E8EEFF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48640" y="2377440"/>
            <a:ext cx="5394960" cy="41148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2423160"/>
            <a:ext cx="5120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  Residential Use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685800" y="2926080"/>
            <a:ext cx="489204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E1A4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8_1  Urban Residential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051560" y="3264408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8_1_1  Continuous Urban Fabric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51560" y="3602736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8_1_2  Discontinuous Urban Fabric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51560" y="3941064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8_1_3  Collective Housing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279392"/>
            <a:ext cx="489204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E1A4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8_2  Suburban Residential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1051560" y="4617720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8_2_1  High-density Suburban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51560" y="4956048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8_2_2  Low-density Suburban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5294376"/>
            <a:ext cx="489204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E1A4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8_3  Rural Residential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1051560" y="5632704"/>
            <a:ext cx="452628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8_3_1  Rural housing &amp; farms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217920" y="2377440"/>
            <a:ext cx="6035040" cy="3749040"/>
          </a:xfrm>
          <a:prstGeom prst="rect">
            <a:avLst/>
          </a:prstGeom>
          <a:solidFill>
            <a:srgbClr val="F0FDF4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217920" y="2377440"/>
            <a:ext cx="6035040" cy="411480"/>
          </a:xfrm>
          <a:prstGeom prst="rect">
            <a:avLst/>
          </a:prstGeom>
          <a:solidFill>
            <a:srgbClr val="15803D"/>
          </a:solidFill>
          <a:ln w="12700">
            <a:solidFill>
              <a:srgbClr val="15803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355080" y="2423160"/>
            <a:ext cx="5760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  Agriculture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6355080" y="2926080"/>
            <a:ext cx="553212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5803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1_1  Annual Crops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720840" y="3264408"/>
            <a:ext cx="516636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1_1_1  Cereal Crops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720840" y="3602736"/>
            <a:ext cx="516636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1_1_2  Horticultural Crops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720840" y="3941064"/>
            <a:ext cx="516636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1_1_3  Root and Tuber Crops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355080" y="4279392"/>
            <a:ext cx="553212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5803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1_2  Perennial Crops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6720840" y="4617720"/>
            <a:ext cx="516636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1_2_1  Tree Fruit / Orchards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720840" y="4956048"/>
            <a:ext cx="516636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1_2_2  Vineyards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355080" y="5294376"/>
            <a:ext cx="553212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5803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1_3  Pasture Land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355080" y="5632704"/>
            <a:ext cx="5532120" cy="338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b="1" dirty="0">
                <a:solidFill>
                  <a:srgbClr val="15803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1_4  Mixed Farming Areas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allows mixed use: a feature may carry multiple HILUCS codes with percentages (e.g. 70 % Residential + 30 % Commercial).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MODEL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 Land Use — Core Spatial Objects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128016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48640" y="19659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INSPIRE DS_LU data model defines three streams: Existing Land Use (ELU), Planned Land Use (PLU), and Sampled Land Use (SLU). The central spatial object in the Existing stream is ExistingLandUseObject.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1920240" y="2468880"/>
            <a:ext cx="8961120" cy="32004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3399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920240" y="2468880"/>
            <a:ext cx="8961120" cy="457200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057400" y="2523744"/>
            <a:ext cx="8686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«FeatureType»  ExistingLandUseObject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2103120" y="3017520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identifier: URI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2103120" y="3392424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geometry: GM_Surface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2103120" y="3767328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beginLifespanVersion: DateTime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2103120" y="4142232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endLifespanVersion: DateTime [0..1]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103120" y="4517136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observationDate: DateTime [0..1]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2103120" y="4892040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validFrom: DateTime [0..1]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2103120" y="5266944"/>
            <a:ext cx="411480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validTo: DateTime [0..1]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400800" y="3017520"/>
            <a:ext cx="0" cy="2651760"/>
          </a:xfrm>
          <a:prstGeom prst="line">
            <a:avLst/>
          </a:prstGeom>
          <a:noFill/>
          <a:ln w="6350">
            <a:solidFill>
              <a:srgbClr val="DDDD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92240" y="3017520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landUseClassification: HILUCS [1..*]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492240" y="3392424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(+ percentage: Integer [0..1])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492240" y="3767328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specificLandUse: LUNomenclature [0..*]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492240" y="4142232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hilucsPresence: HILUCSPresence [0..*]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492240" y="4517136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specificPresence: SpecificPresence [0..*]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492240" y="4892040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relatedZoning: PlannedLandUse [0..*]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492240" y="5266944"/>
            <a:ext cx="4206240" cy="3749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+ regulationNature: LegislationCitation [0..*]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548640" y="5943600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749808" y="5806440"/>
            <a:ext cx="10893247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Mixed-use support: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single feature can carry multiple HILUCS codes, each with a percentage of floor space or area.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548640" y="6327648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49808" y="6190488"/>
            <a:ext cx="10893247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Temporal versioning: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beginLifespanVersion / endLifespanVersion enable full audit-trail history of every change.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  ·  GHANA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existing LUPMIS2 land uses map to HILUCS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320040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011680"/>
            <a:ext cx="2743200" cy="384048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011680"/>
            <a:ext cx="25603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LUPMIS2 landuse / zone_code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91840" y="2011680"/>
            <a:ext cx="4114800" cy="384048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383280" y="2011680"/>
            <a:ext cx="3931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Level 1 / 2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7406640" y="2011680"/>
            <a:ext cx="4572000" cy="384048"/>
          </a:xfrm>
          <a:prstGeom prst="rect">
            <a:avLst/>
          </a:prstGeom>
          <a:solidFill>
            <a:srgbClr val="003399"/>
          </a:solidFill>
          <a:ln w="12700">
            <a:solidFill>
              <a:srgbClr val="00339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98080" y="2011680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Notes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48640" y="2395728"/>
            <a:ext cx="27432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2395728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Residential (R1–R4)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91840" y="2395728"/>
            <a:ext cx="41148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383280" y="2395728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8_1 Urban / 8_2 Suburban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7406640" y="2395728"/>
            <a:ext cx="45720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498080" y="2395728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Density tiers map well to L2 HILUCS subcategories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48640" y="2871216"/>
            <a:ext cx="27432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0080" y="2871216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Commercial (C1–C3)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3291840" y="2871216"/>
            <a:ext cx="41148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383280" y="2871216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9_1 Retail / 9_2 Business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7406640" y="2871216"/>
            <a:ext cx="45720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498080" y="2871216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Direct equivalent; C3 often mixed retail + office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548640" y="3346704"/>
            <a:ext cx="27432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40080" y="3346704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Facilities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3291840" y="3346704"/>
            <a:ext cx="41148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383280" y="3346704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10_1 Education / 10_2 Health / 10_4 Admin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7406640" y="3346704"/>
            <a:ext cx="45720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498080" y="3346704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 1:1 at L2; faith facilities → 10_5 Worship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548640" y="3822192"/>
            <a:ext cx="27432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40080" y="3822192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Industrial (I)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3291840" y="3822192"/>
            <a:ext cx="41148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383280" y="3822192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6_1 Light Industry / 6_2 Heavy Industry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7406640" y="3822192"/>
            <a:ext cx="45720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7498080" y="3822192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Zone code I covers both; HILUCS distinguishes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548640" y="4297680"/>
            <a:ext cx="27432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40080" y="4297680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Agriculture (A)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3291840" y="4297680"/>
            <a:ext cx="41148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383280" y="4297680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1_1 Annual Crops / 1_3 Pasture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7406640" y="4297680"/>
            <a:ext cx="45720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7498080" y="4297680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Peri-urban parcels; important in Ghanaian context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548640" y="4773168"/>
            <a:ext cx="27432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640080" y="4773168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Green/Open Space</a:t>
            </a:r>
            <a:endParaRPr lang="en-US" sz="1000" dirty="0"/>
          </a:p>
        </p:txBody>
      </p:sp>
      <p:sp>
        <p:nvSpPr>
          <p:cNvPr id="43" name="Shape 41"/>
          <p:cNvSpPr/>
          <p:nvPr/>
        </p:nvSpPr>
        <p:spPr>
          <a:xfrm>
            <a:off x="3291840" y="4773168"/>
            <a:ext cx="41148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3383280" y="4773168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11_1 Parks / 11_2 Sports &amp; Recreation</a:t>
            </a:r>
            <a:endParaRPr lang="en-US" sz="1000" dirty="0"/>
          </a:p>
        </p:txBody>
      </p:sp>
      <p:sp>
        <p:nvSpPr>
          <p:cNvPr id="45" name="Shape 43"/>
          <p:cNvSpPr/>
          <p:nvPr/>
        </p:nvSpPr>
        <p:spPr>
          <a:xfrm>
            <a:off x="7406640" y="4773168"/>
            <a:ext cx="45720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7498080" y="4773168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 match; urban green buffers → 11_3</a:t>
            </a:r>
            <a:endParaRPr lang="en-US" sz="1000" dirty="0"/>
          </a:p>
        </p:txBody>
      </p:sp>
      <p:sp>
        <p:nvSpPr>
          <p:cNvPr id="47" name="Shape 45"/>
          <p:cNvSpPr/>
          <p:nvPr/>
        </p:nvSpPr>
        <p:spPr>
          <a:xfrm>
            <a:off x="548640" y="5248656"/>
            <a:ext cx="27432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640080" y="5248656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Special Use (SU)</a:t>
            </a:r>
            <a:endParaRPr lang="en-US" sz="1000" dirty="0"/>
          </a:p>
        </p:txBody>
      </p:sp>
      <p:sp>
        <p:nvSpPr>
          <p:cNvPr id="49" name="Shape 47"/>
          <p:cNvSpPr/>
          <p:nvPr/>
        </p:nvSpPr>
        <p:spPr>
          <a:xfrm>
            <a:off x="3291840" y="5248656"/>
            <a:ext cx="41148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3383280" y="5248656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10_x or 12_x (Construction Sites)</a:t>
            </a:r>
            <a:endParaRPr lang="en-US" sz="1000" dirty="0"/>
          </a:p>
        </p:txBody>
      </p:sp>
      <p:sp>
        <p:nvSpPr>
          <p:cNvPr id="51" name="Shape 49"/>
          <p:cNvSpPr/>
          <p:nvPr/>
        </p:nvSpPr>
        <p:spPr>
          <a:xfrm>
            <a:off x="7406640" y="5248656"/>
            <a:ext cx="4572000" cy="475488"/>
          </a:xfrm>
          <a:prstGeom prst="rect">
            <a:avLst/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7498080" y="5248656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Context-dependent; "SU" is too broad for HILUCS</a:t>
            </a:r>
            <a:endParaRPr lang="en-US" sz="1000" dirty="0"/>
          </a:p>
        </p:txBody>
      </p:sp>
      <p:sp>
        <p:nvSpPr>
          <p:cNvPr id="53" name="Shape 51"/>
          <p:cNvSpPr/>
          <p:nvPr/>
        </p:nvSpPr>
        <p:spPr>
          <a:xfrm>
            <a:off x="548640" y="5724144"/>
            <a:ext cx="27432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640080" y="5724144"/>
            <a:ext cx="2560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Use / Vacant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3291840" y="5724144"/>
            <a:ext cx="41148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3383280" y="5724144"/>
            <a:ext cx="3931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 Land not in use</a:t>
            </a:r>
            <a:endParaRPr lang="en-US" sz="1000" dirty="0"/>
          </a:p>
        </p:txBody>
      </p:sp>
      <p:sp>
        <p:nvSpPr>
          <p:cNvPr id="57" name="Shape 55"/>
          <p:cNvSpPr/>
          <p:nvPr/>
        </p:nvSpPr>
        <p:spPr>
          <a:xfrm>
            <a:off x="7406640" y="5724144"/>
            <a:ext cx="4572000" cy="475488"/>
          </a:xfrm>
          <a:prstGeom prst="rect">
            <a:avLst/>
          </a:prstGeom>
          <a:solidFill>
            <a:srgbClr val="F0F4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7498080" y="5724144"/>
            <a:ext cx="4389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Direct equivalent; simplest mapping</a:t>
            </a:r>
            <a:endParaRPr lang="en-US" sz="1000" dirty="0"/>
          </a:p>
        </p:txBody>
      </p:sp>
      <p:sp>
        <p:nvSpPr>
          <p:cNvPr id="59" name="Text 57"/>
          <p:cNvSpPr/>
          <p:nvPr/>
        </p:nvSpPr>
        <p:spPr>
          <a:xfrm>
            <a:off x="548640" y="6236208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Most LUPMIS2 zone codes have a clear HILUCS equivalent at Level 1/2. The gaps are context-specific uses and mixed-use parcels — exactly where HILUCS' multi-code percentage approach adds value.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828800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800" kern="0" dirty="0">
                <a:solidFill>
                  <a:srgbClr val="FFCC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PROs &amp; CONs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640080" y="2468880"/>
            <a:ext cx="10911535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Should LUPMIS2 adopt</a:t>
            </a:r>
            <a:endParaRPr lang="en-US" sz="4800" dirty="0"/>
          </a:p>
          <a:p>
            <a:pPr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 HILUCS?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640080" y="4480560"/>
            <a:ext cx="109115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D4DE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honest assessment for a small technical team at LUSPA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6199632"/>
            <a:ext cx="1127729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answer is: partially — with a pragmatic localisation strategy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822960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6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ARGUMENTS FOR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1143000"/>
            <a:ext cx="1109441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PROs — Why INSPIRE HILUCS is a strong reference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874520"/>
            <a:ext cx="2560320" cy="36576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286000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49808" y="2148840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Internationally recognised &amp; peer-reviewed.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HILUCS is maintained by the Joint Research Centre (EU JRC). Adopting it sends a clear signal to international partners, donors, and technical reviewers that LUSPA aligns with global best practice.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916936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49808" y="2779776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Hierarchical design fits LUPMIS2's dual needs.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Level 1 (13 classes) is simple enough for field data entry and local reporting. Level 2/3 is available for district-level analysis and national aggregation without changing the database structure.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3547872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49808" y="3410712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Existing land use maps cleanly.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shown on the previous slide, the current LUPMIS2 zone codes have clear HILUCS equivalents. A mapping table is all that is needed — existing data does not need to be discarded.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4178808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49808" y="4041648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Mixed-use parcels get first-class support.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multiple-HILUCS-code + percentage model is exactly what' needed for compound parcels (shop + flat above, clinic + school compound) — a gap in the current single zone_code field.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4809744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49808" y="4672584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Planned Land Use (PLU) component mirrors permit workflow.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INSPIRE's PLU model (zoning + validity dates + regulation citations) maps directly onto the Permitting app' data structure and could provide the formal schema for that integration.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48640" y="5440680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49808" y="5303520"/>
            <a:ext cx="10893247" cy="6309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1E1A4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Free to use, well-documented, open standard.  </a:t>
            </a:r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licensing cost. Full technical guidelines, GML schemas, and example datasets are publicly available from the INSPIRE Geoportal and JRC.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277295" y="164592"/>
            <a:ext cx="45720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100">
                <a:solidFill>
                  <a:srgbClr val="6B728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LUSPA / LUPMIS2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INSPIRE HILUCS — Land Use Classification for LUPMIS2</dc:title>
  <dc:subject>Workshop Reference — INSPIRE Land Use Data Specifications</dc:subject>
  <dc:creator>LUPMIS2 Development Team</dc:creator>
  <cp:lastModifiedBy>LUPMIS2 Development Team</cp:lastModifiedBy>
  <cp:revision>1</cp:revision>
  <dcterms:created xsi:type="dcterms:W3CDTF">2026-06-23T20:23:45Z</dcterms:created>
  <dcterms:modified xsi:type="dcterms:W3CDTF">2026-06-23T20:23:45Z</dcterms:modified>
</cp:coreProperties>
</file>