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46304"/>
            <a:ext cx="6400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LUPMIS2  ·  GIS Analytical Tools</a:t>
            </a:r>
            <a:endParaRPr lang="en-US" sz="1050" dirty="0"/>
          </a:p>
        </p:txBody>
      </p:sp>
      <p:sp>
        <p:nvSpPr>
          <p:cNvPr id="3" name="Text 1"/>
          <p:cNvSpPr/>
          <p:nvPr/>
        </p:nvSpPr>
        <p:spPr>
          <a:xfrm>
            <a:off x="7162495" y="146304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Working Group  ·  July 2026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RO">
    <p:bg>
      <p:bgPr>
        <a:solidFill>
          <a:srgbClr val="1E1A4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10B981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46304"/>
            <a:ext cx="6400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LUPMIS2  ·  GIS Analytical Tools</a:t>
            </a:r>
            <a:endParaRPr lang="en-US" sz="1050" dirty="0"/>
          </a:p>
        </p:txBody>
      </p:sp>
      <p:sp>
        <p:nvSpPr>
          <p:cNvPr id="3" name="Text 1"/>
          <p:cNvSpPr/>
          <p:nvPr/>
        </p:nvSpPr>
        <p:spPr>
          <a:xfrm>
            <a:off x="7162495" y="146304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5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Working Group  ·  July 2026</a:t>
            </a:r>
            <a:endParaRPr lang="en-US" sz="10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87452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600" kern="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GIS ANALYTICAL TOOLS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31520" y="2286000"/>
            <a:ext cx="10515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Concept for LUPMIS2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731520" y="3291840"/>
            <a:ext cx="10515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Overlays · Zonal Statistics · Network Analysis · Interpolation · Hydrology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31520" y="5074920"/>
            <a:ext cx="10058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Presented to the Technical Working Group  ·  LUSPA  ·  July 2026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Staged delivery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stage is useful on its own; nothing depends on the hardest tier being built first</a:t>
            </a:r>
            <a:endParaRPr lang="en-US" sz="1700" dirty="0"/>
          </a:p>
        </p:txBody>
      </p:sp>
      <p:graphicFrame>
        <p:nvGraphicFramePr>
          <p:cNvPr id="1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1783080"/>
          <a:ext cx="9144000" cy="914400"/>
        </p:xfrm>
        <a:graphic>
          <a:graphicData uri="http://schemas.openxmlformats.org/drawingml/2006/table">
            <a:tbl>
              <a:tblPr/>
              <a:tblGrid>
                <a:gridCol w="1143000"/>
                <a:gridCol w="3657600"/>
                <a:gridCol w="2377440"/>
                <a:gridCol w="2468880"/>
                <a:gridCol w="12344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Scope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Builds on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Dependencies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Maintenance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1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Vector overlays; zonal statistics; raster display (COG + WMS)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PostGIS, OpenLayers, Turf.js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Raster display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Low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2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Interpolation; network analysis; GeoTIFF upload pipeline; cloud-catalogue ingestion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PostGIS Raster, pgRouting, GDAL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Routable road topology; object storage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3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Hydrology: flow / watershed products; screening-level flood indication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WhiteboxTools / GRASS, quality DEM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DEM quality; specialist skills; compute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66928" y="502920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effort is constrained, Stages 1–2 already deliver the majority of day-to-day planning value.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566928" y="5394960"/>
            <a:ext cx="10881360" cy="868680"/>
          </a:xfrm>
          <a:prstGeom prst="roundRect">
            <a:avLst>
              <a:gd name="adj" fmla="val 5263"/>
            </a:avLst>
          </a:prstGeom>
          <a:solidFill>
            <a:srgbClr val="F0FDF4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86384" y="5522976"/>
            <a:ext cx="104698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 1 is delivered. </a:t>
            </a:r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decisions on slide 14 determine how quickly Stage 2 can start — and whether Stage 3 is built in-house or outsourced.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Stage 1 — already built and working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42416"/>
            <a:ext cx="105156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a plan — this is in the application today</a:t>
            </a:r>
            <a:endParaRPr lang="en-US" sz="1450" dirty="0"/>
          </a:p>
        </p:txBody>
      </p:sp>
      <p:sp>
        <p:nvSpPr>
          <p:cNvPr id="4" name="Shape 2"/>
          <p:cNvSpPr/>
          <p:nvPr/>
        </p:nvSpPr>
        <p:spPr>
          <a:xfrm>
            <a:off x="566928" y="1783080"/>
            <a:ext cx="3429000" cy="1783080"/>
          </a:xfrm>
          <a:prstGeom prst="roundRect">
            <a:avLst>
              <a:gd name="adj" fmla="val 3077"/>
            </a:avLst>
          </a:prstGeom>
          <a:solidFill>
            <a:srgbClr val="F0FDF4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13232" y="1911096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Vector overlays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713232" y="2350008"/>
            <a:ext cx="3136392" cy="11064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Intersect, Clip, Difference and Union / Dissolve — computed in the browser, so they work offline.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4233672" y="1783080"/>
            <a:ext cx="3429000" cy="1783080"/>
          </a:xfrm>
          <a:prstGeom prst="roundRect">
            <a:avLst>
              <a:gd name="adj" fmla="val 3077"/>
            </a:avLst>
          </a:prstGeom>
          <a:solidFill>
            <a:srgbClr val="F0FDF4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379976" y="1911096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Zonal statistics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4379976" y="2350008"/>
            <a:ext cx="3136392" cy="11064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Count, sum, mean, minimum, maximum and total area per zone, by centroid or any-overlap.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7900416" y="1783080"/>
            <a:ext cx="3429000" cy="1783080"/>
          </a:xfrm>
          <a:prstGeom prst="roundRect">
            <a:avLst>
              <a:gd name="adj" fmla="val 3077"/>
            </a:avLst>
          </a:prstGeom>
          <a:solidFill>
            <a:srgbClr val="F0FDF4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046720" y="1911096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Raster display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8046720" y="2350008"/>
            <a:ext cx="3136392" cy="11064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Cloud-Optimized GeoTIFF streaming plus the existing WMS support. Opened by URL.</a:t>
            </a:r>
            <a:endParaRPr lang="en-US" sz="1700" dirty="0"/>
          </a:p>
        </p:txBody>
      </p:sp>
      <p:sp>
        <p:nvSpPr>
          <p:cNvPr id="13" name="Shape 11"/>
          <p:cNvSpPr/>
          <p:nvPr/>
        </p:nvSpPr>
        <p:spPr>
          <a:xfrm>
            <a:off x="566928" y="3803904"/>
            <a:ext cx="5303520" cy="1691640"/>
          </a:xfrm>
          <a:prstGeom prst="roundRect">
            <a:avLst>
              <a:gd name="adj" fmla="val 3243"/>
            </a:avLst>
          </a:prstGeom>
          <a:solidFill>
            <a:srgbClr val="EEF2FF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13232" y="3931920"/>
            <a:ext cx="50109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Analysis panel with scoping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713232" y="4370832"/>
            <a:ext cx="5010912" cy="10149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on the whole layer, the current map view, a hand-picked selection — or on exactly what a drawn Circle / Area caught.</a:t>
            </a:r>
            <a:endParaRPr lang="en-US" sz="1700" dirty="0"/>
          </a:p>
        </p:txBody>
      </p:sp>
      <p:sp>
        <p:nvSpPr>
          <p:cNvPr id="16" name="Shape 14"/>
          <p:cNvSpPr/>
          <p:nvPr/>
        </p:nvSpPr>
        <p:spPr>
          <a:xfrm>
            <a:off x="6144768" y="3803904"/>
            <a:ext cx="5303520" cy="1691640"/>
          </a:xfrm>
          <a:prstGeom prst="roundRect">
            <a:avLst>
              <a:gd name="adj" fmla="val 3243"/>
            </a:avLst>
          </a:prstGeom>
          <a:solidFill>
            <a:srgbClr val="EEF2FF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291072" y="3931920"/>
            <a:ext cx="50109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for real data volumes</a:t>
            </a:r>
            <a:endParaRPr lang="en-US" sz="1900" dirty="0"/>
          </a:p>
        </p:txBody>
      </p:sp>
      <p:sp>
        <p:nvSpPr>
          <p:cNvPr id="18" name="Text 16"/>
          <p:cNvSpPr/>
          <p:nvPr/>
        </p:nvSpPr>
        <p:spPr>
          <a:xfrm>
            <a:off x="6291072" y="4370832"/>
            <a:ext cx="5010912" cy="10149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43 zones against 25,004 parcels completes in about 0.1 seconds, using bounding-box pre-filtering.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a small team can sustain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honest split — this is the crux of the staging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566928" y="1783080"/>
            <a:ext cx="5303520" cy="2651760"/>
          </a:xfrm>
          <a:prstGeom prst="roundRect">
            <a:avLst>
              <a:gd name="adj" fmla="val 2069"/>
            </a:avLst>
          </a:prstGeom>
          <a:solidFill>
            <a:srgbClr val="F0FDF4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13232" y="1911096"/>
            <a:ext cx="50109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Sustainable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713232" y="2350008"/>
            <a:ext cx="5010912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Stages 1 and 2 extend the current stack: PostGIS spatial SQL, pgRouting, GDAL and Turf.js.</a:t>
            </a:r>
            <a:endParaRPr lang="en-US" sz="1700" dirty="0"/>
          </a:p>
          <a:p>
            <a:pPr indent="0" marL="0">
              <a:buNone/>
            </a:pP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Standard, stable skills — no dedicated GIS-analysis specialist needed to keep them running.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6144768" y="1783080"/>
            <a:ext cx="5303520" cy="2651760"/>
          </a:xfrm>
          <a:prstGeom prst="roundRect">
            <a:avLst>
              <a:gd name="adj" fmla="val 2069"/>
            </a:avLst>
          </a:prstGeom>
          <a:solidFill>
            <a:srgbClr val="FEF2F2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291072" y="1911096"/>
            <a:ext cx="50109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Possible, but demanding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6291072" y="2350008"/>
            <a:ext cx="5010912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raster pipelines and hydrodynamic flood modelling need specialist hydrology / GIS expertise, careful DEM preparation and calibration, and heavier compute.</a:t>
            </a:r>
            <a:endParaRPr lang="en-US" sz="1700" dirty="0"/>
          </a:p>
          <a:p>
            <a:pPr indent="0" marL="0">
              <a:buNone/>
            </a:pP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Closer to a modelling project than a feature.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566928" y="4572000"/>
            <a:ext cx="10881360" cy="1691640"/>
          </a:xfrm>
          <a:prstGeom prst="roundRect">
            <a:avLst>
              <a:gd name="adj" fmla="val 2703"/>
            </a:avLst>
          </a:prstGeom>
          <a:solidFill>
            <a:srgbClr val="F7F8FC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68096" y="4700016"/>
            <a:ext cx="1042416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768096" y="4992624"/>
            <a:ext cx="10424160" cy="1207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5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the derived-terrain and screening-level products in-app. Treat detailed flood modelling as a specialist activity, with LUPMIS2 as the platform that displays and disseminates its results.</a:t>
            </a:r>
            <a:endParaRPr lang="en-US" sz="1550" dirty="0"/>
          </a:p>
          <a:p>
            <a:pPr indent="0" marL="0">
              <a:buNone/>
            </a:pPr>
            <a:endParaRPr lang="en-US" sz="1550" dirty="0"/>
          </a:p>
          <a:p>
            <a:pPr indent="0" marL="0">
              <a:buNone/>
            </a:pPr>
            <a:r>
              <a:rPr lang="en-US" sz="15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Using Earth Engine or DE Africa for data — and some of the computation — removes much of the storage and compute load from the LUSPA server.</a:t>
            </a:r>
            <a:endParaRPr lang="en-US" sz="15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Alignment with the ToR and Functional Specifications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ToR §2.4.2 Spatial Analysis and Mapping  ·  FS §2 Mapping &amp; Spatial Analysis</a:t>
            </a:r>
            <a:endParaRPr lang="en-US" sz="17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1783080"/>
          <a:ext cx="9144000" cy="914400"/>
        </p:xfrm>
        <a:graphic>
          <a:graphicData uri="http://schemas.openxmlformats.org/drawingml/2006/table">
            <a:tbl>
              <a:tblPr/>
              <a:tblGrid>
                <a:gridCol w="3931920"/>
                <a:gridCol w="1234440"/>
                <a:gridCol w="4023360"/>
                <a:gridCol w="16916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Requirement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Source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Covered by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Coverage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Advanced spatial analysis — patterns, relationships, trends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ToR 2.4.2b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Overlays, Zonal Statistics, Network Analysis, Interpolation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Heatmaps / density maps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ToR 2.4.2b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Interpolation surfaces, styled thematically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Buffering, overlay, proximity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FS §2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Buffering (existing) + Overlays + Network Analysis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Summaries and statistics (mean, median, variance …)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FS §2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Zonal Statistics + attribute aggregation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Connect to Google Earth Engine, ERA5, WorldPop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FS §2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Earth Engine integration — and DE Africa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Terrain analysis — slope, aspect, hillshade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FS §3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In-house contours → DEM, plus Hydrology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Full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Thematic mapping; raster processing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FS §2 / §3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Basic today; richer styling and processing planned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Partial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3D visualisation;  AI / ML capabilities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FS §2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Separate workstreams — FS itself leaves AI/ML for LUSPA to define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50" b="1" dirty="0">
                          <a:solidFill>
                            <a:srgbClr val="4B556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Out of scope</a:t>
                      </a:r>
                      <a:endParaRPr lang="en-US" sz="12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566928" y="5623560"/>
            <a:ext cx="10881360" cy="868680"/>
          </a:xfrm>
          <a:prstGeom prst="roundRect">
            <a:avLst>
              <a:gd name="adj" fmla="val 5263"/>
            </a:avLst>
          </a:prstGeom>
          <a:solidFill>
            <a:srgbClr val="EEF2FF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786384" y="5751576"/>
            <a:ext cx="104698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analysis capability the ToR and Functional Specifications explicitly ask for is covered. </a:t>
            </a:r>
            <a:pPr indent="0" marL="0">
              <a:buNone/>
            </a:pPr>
            <a:r>
              <a:rPr lang="en-US" sz="1600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two exclusions are deliberate, separately-scoped workstreams — not gaps in this concept.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Decisions we need from the TWG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questions that shape delivery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566928" y="1911096"/>
            <a:ext cx="91440" cy="9144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86384" y="1783080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Server-side geoprocessing.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Can PostGIS Raster, pgRouting and GDAL be added to the API server?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566928" y="2679192"/>
            <a:ext cx="91440" cy="9144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86384" y="2551176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Cloud platform.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Is Earth Engine cleared for operational government use — or do we standardise on DE Africa, which carries no such question?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66928" y="3447288"/>
            <a:ext cx="91440" cy="9144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86384" y="3319272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Authoritative DEM.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Which elevation source and licence governs terrain and hydrology work?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566928" y="4215384"/>
            <a:ext cx="91440" cy="9144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86384" y="4087368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Flood ambition.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Is a screening-level indication inside LUPMIS2 sufficient, or is calibrated hydrodynamic modelling required?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566928" y="4983480"/>
            <a:ext cx="91440" cy="91440"/>
          </a:xfrm>
          <a:prstGeom prst="rect">
            <a:avLst/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86384" y="4855464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 External services.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Which WMS / WFS layers should be integrated first?</a:t>
            </a:r>
            <a:endParaRPr lang="en-US" sz="1700" dirty="0"/>
          </a:p>
        </p:txBody>
      </p:sp>
      <p:sp>
        <p:nvSpPr>
          <p:cNvPr id="14" name="Shape 12"/>
          <p:cNvSpPr/>
          <p:nvPr/>
        </p:nvSpPr>
        <p:spPr>
          <a:xfrm>
            <a:off x="566928" y="5486400"/>
            <a:ext cx="10881360" cy="777240"/>
          </a:xfrm>
          <a:prstGeom prst="roundRect">
            <a:avLst>
              <a:gd name="adj" fmla="val 5882"/>
            </a:avLst>
          </a:prstGeom>
          <a:solidFill>
            <a:srgbClr val="FEF2F2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68096" y="5650992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991B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Also for action: MinIO access keys are currently hardcoded in the integration scripts and should be moved to environment variables.</a:t>
            </a:r>
            <a:endParaRPr lang="en-US" sz="15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1371600"/>
            <a:ext cx="10058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spc="600" kern="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short</a:t>
            </a:r>
            <a:endParaRPr lang="en-US" sz="1400" dirty="0"/>
          </a:p>
        </p:txBody>
      </p:sp>
      <p:sp>
        <p:nvSpPr>
          <p:cNvPr id="3" name="Shape 1"/>
          <p:cNvSpPr/>
          <p:nvPr/>
        </p:nvSpPr>
        <p:spPr>
          <a:xfrm>
            <a:off x="749808" y="2221992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69264" y="1965960"/>
            <a:ext cx="10424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hybrid design: light analysis in the browser, heavy analysis on the server.</a:t>
            </a:r>
            <a:endParaRPr lang="en-US" sz="1750" dirty="0"/>
          </a:p>
        </p:txBody>
      </p:sp>
      <p:sp>
        <p:nvSpPr>
          <p:cNvPr id="5" name="Shape 3"/>
          <p:cNvSpPr/>
          <p:nvPr/>
        </p:nvSpPr>
        <p:spPr>
          <a:xfrm>
            <a:off x="749808" y="2935224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69264" y="2679192"/>
            <a:ext cx="10424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Delivered in three stages — each independently useful, sequenced by what a small team can maintain.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749808" y="3648456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9264" y="3392424"/>
            <a:ext cx="10424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 1 is already built: overlays, zonal statistics and COG raster display are working today.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49808" y="4361688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69264" y="4105656"/>
            <a:ext cx="10424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terrain data needed for Stage 3 is already in-house; cloud catalogues enrich rather than gate it.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749808" y="5074920"/>
            <a:ext cx="91440" cy="91440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69264" y="4818888"/>
            <a:ext cx="104241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Detailed flood modelling stays a specialist activity — LUPMIS2 displays its results.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731520" y="5623560"/>
            <a:ext cx="100584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0B98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Thank you  —  questions welcome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LUSPA asked for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families of analytical tools — mainly raster, but also applying to existing vector data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566928" y="2002536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86384" y="1874520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Overlays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combine layers to find where they intersect, differ or coincide (parcels inside a flood zone).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566928" y="2770632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86384" y="2642616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Zonal Statistics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summarise values within each zone (mean slope or elevation per parcel).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66928" y="3538728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86384" y="3410712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Network Analysis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routing and accessibility over the road network.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566928" y="4306824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86384" y="4178808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Interpolation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build a continuous surface from scattered sample points.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566928" y="5074920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86384" y="4946904"/>
            <a:ext cx="10387584" cy="7680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Hydrology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derive drainage and simulate flooding from a digital elevation model.</a:t>
            </a:r>
            <a:endParaRPr lang="en-US" sz="1700" dirty="0"/>
          </a:p>
        </p:txBody>
      </p:sp>
      <p:sp>
        <p:nvSpPr>
          <p:cNvPr id="14" name="Shape 12"/>
          <p:cNvSpPr/>
          <p:nvPr/>
        </p:nvSpPr>
        <p:spPr>
          <a:xfrm>
            <a:off x="566928" y="5669280"/>
            <a:ext cx="10881360" cy="804672"/>
          </a:xfrm>
          <a:prstGeom prst="roundRect">
            <a:avLst>
              <a:gd name="adj" fmla="val 6818"/>
            </a:avLst>
          </a:prstGeom>
          <a:solidFill>
            <a:srgbClr val="F0FDF4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49808" y="577900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request is raster-oriented — </a:t>
            </a:r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but the outputs matter most when combined with the parcels, zones and roads already in LUPMIS2.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Where LUPMIS2 stands today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strong vector foundation — two clear gaps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566928" y="1783080"/>
            <a:ext cx="5303520" cy="3200400"/>
          </a:xfrm>
          <a:prstGeom prst="roundRect">
            <a:avLst>
              <a:gd name="adj" fmla="val 1714"/>
            </a:avLst>
          </a:prstGeom>
          <a:solidFill>
            <a:srgbClr val="F0FDF4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13232" y="1911096"/>
            <a:ext cx="50109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Already in place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713232" y="2350008"/>
            <a:ext cx="5010912" cy="25237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Map, drawing and editing (OpenLayers + ol-ext)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Parcels, zones and OSM roads in PostGIS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Local SQLite cache + offline tiles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Measurement, buffer and area analysis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GIS import / export and staged upload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Elevation contours from OpenTopography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6144768" y="1783080"/>
            <a:ext cx="5303520" cy="3200400"/>
          </a:xfrm>
          <a:prstGeom prst="roundRect">
            <a:avLst>
              <a:gd name="adj" fmla="val 1714"/>
            </a:avLst>
          </a:prstGeom>
          <a:solidFill>
            <a:srgbClr val="FEF2F2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291072" y="1911096"/>
            <a:ext cx="501091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gaps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6291072" y="2350008"/>
            <a:ext cx="5010912" cy="25237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Raster handling — no GeoTIFF display and no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raster analysis</a:t>
            </a:r>
            <a:endParaRPr lang="en-US" sz="1700" dirty="0"/>
          </a:p>
          <a:p>
            <a:pPr indent="0" marL="0">
              <a:buNone/>
            </a:pP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Geoprocessing — no overlay, zonal, routing,</a:t>
            </a:r>
            <a:endParaRPr lang="en-US" sz="1700" dirty="0"/>
          </a:p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interpolation or hydrology operations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566928" y="5230368"/>
            <a:ext cx="10881360" cy="868680"/>
          </a:xfrm>
          <a:prstGeom prst="roundRect">
            <a:avLst>
              <a:gd name="adj" fmla="val 5263"/>
            </a:avLst>
          </a:prstGeom>
          <a:solidFill>
            <a:srgbClr val="F7F8FC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49808" y="5358384"/>
            <a:ext cx="1051560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gaps are addressed by this concept.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 1 has already been built and is working — see slide 11.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3584" y="502920"/>
            <a:ext cx="10515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Recommended architecture — hybrid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1243584" y="960120"/>
            <a:ext cx="100584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Light vector work in the browser (offline-capable); heavy raster and network analysis on the server</a:t>
            </a:r>
            <a:endParaRPr lang="en-US" sz="1300" dirty="0"/>
          </a:p>
        </p:txBody>
      </p:sp>
      <p:pic>
        <p:nvPicPr>
          <p:cNvPr id="4" name="Image 0" descr="/tmp/LUPMIS2_Arch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584" y="1316736"/>
            <a:ext cx="9710928" cy="5550408"/>
          </a:xfrm>
          <a:prstGeom prst="rect">
            <a:avLst/>
          </a:prstGeom>
        </p:spPr>
      </p:pic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five tool families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Where each runs, what drives it, and the burden it carries</a:t>
            </a:r>
            <a:endParaRPr lang="en-US" sz="17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1828800"/>
          <a:ext cx="9144000" cy="914400"/>
        </p:xfrm>
        <a:graphic>
          <a:graphicData uri="http://schemas.openxmlformats.org/drawingml/2006/table">
            <a:tbl>
              <a:tblPr/>
              <a:tblGrid>
                <a:gridCol w="2103120"/>
                <a:gridCol w="1737360"/>
                <a:gridCol w="1737360"/>
                <a:gridCol w="2286000"/>
                <a:gridCol w="1371600"/>
                <a:gridCol w="146304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Tool family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Data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Runs on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Engine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Complexity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1A4B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Overlays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Vector (+ raster)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Client + Server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Turf.js / PostGIS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1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Low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Zonal Statistics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Raster × Vector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Server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PostGIS Raster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1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16A34A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Low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Interpolation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Points → Raster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Server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GDAL / SAGA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2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Network Analysis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Vector (roads)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Server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pgRouting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2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9770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Hydrology / Flood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Raster (DEM)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Server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dirty="0">
                          <a:solidFill>
                            <a:srgbClr val="333333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WhiteboxTools / GRASS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Stage 3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DC2626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566928" y="4846320"/>
            <a:ext cx="10789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“Complexity” is the build-and-maintain burden for a small technical team — the deciding factor in the staging.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566928" y="5212080"/>
            <a:ext cx="10881360" cy="868680"/>
          </a:xfrm>
          <a:prstGeom prst="roundRect">
            <a:avLst>
              <a:gd name="adj" fmla="val 5263"/>
            </a:avLst>
          </a:prstGeom>
          <a:solidFill>
            <a:srgbClr val="EEF2FF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86384" y="5340096"/>
            <a:ext cx="10469880" cy="6217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two Stage 1 families are already built. </a:t>
            </a:r>
            <a:pPr indent="0" marL="0">
              <a:buNone/>
            </a:pPr>
            <a:r>
              <a:rPr lang="en-US" sz="1600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Stages 2 and 3 add server-side engines — pgRouting, GDAL/SAGA, then WhiteboxTools — in that order of difficulty.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Where the data comes from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sources, one object store, one map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566928" y="1737360"/>
            <a:ext cx="3429000" cy="1572768"/>
          </a:xfrm>
          <a:prstGeom prst="roundRect">
            <a:avLst>
              <a:gd name="adj" fmla="val 3488"/>
            </a:avLst>
          </a:prstGeom>
          <a:solidFill>
            <a:srgbClr val="F7F8FC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13232" y="1865376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Officer GeoTIFF upload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713232" y="2304288"/>
            <a:ext cx="3136392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Rasters uploaded through the staged-upload pipeline, converted to COG on the server.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4224528" y="1737360"/>
            <a:ext cx="3429000" cy="1572768"/>
          </a:xfrm>
          <a:prstGeom prst="roundRect">
            <a:avLst>
              <a:gd name="adj" fmla="val 3488"/>
            </a:avLst>
          </a:prstGeom>
          <a:solidFill>
            <a:srgbClr val="F7F8FC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370832" y="1865376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WMS / WFS services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4370832" y="2304288"/>
            <a:ext cx="3136392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External live layers — already supported today.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7882128" y="1737360"/>
            <a:ext cx="3429000" cy="1572768"/>
          </a:xfrm>
          <a:prstGeom prst="roundRect">
            <a:avLst>
              <a:gd name="adj" fmla="val 3488"/>
            </a:avLst>
          </a:prstGeom>
          <a:solidFill>
            <a:srgbClr val="EEF2FF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028432" y="1865376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In-house PostGIS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8028432" y="2304288"/>
            <a:ext cx="3136392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Parcels, zones, roads — plus elevation contours from OpenTopography.</a:t>
            </a:r>
            <a:endParaRPr lang="en-US" sz="1700" dirty="0"/>
          </a:p>
        </p:txBody>
      </p:sp>
      <p:sp>
        <p:nvSpPr>
          <p:cNvPr id="13" name="Shape 11"/>
          <p:cNvSpPr/>
          <p:nvPr/>
        </p:nvSpPr>
        <p:spPr>
          <a:xfrm>
            <a:off x="566928" y="3538728"/>
            <a:ext cx="3429000" cy="1572768"/>
          </a:xfrm>
          <a:prstGeom prst="roundRect">
            <a:avLst>
              <a:gd name="adj" fmla="val 3488"/>
            </a:avLst>
          </a:prstGeom>
          <a:solidFill>
            <a:srgbClr val="FFF7ED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13232" y="3666744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Google Earth Engine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713232" y="4105656"/>
            <a:ext cx="3136392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catalogue that can also compute. Licensing to confirm for government use.</a:t>
            </a:r>
            <a:endParaRPr lang="en-US" sz="1700" dirty="0"/>
          </a:p>
        </p:txBody>
      </p:sp>
      <p:sp>
        <p:nvSpPr>
          <p:cNvPr id="16" name="Shape 14"/>
          <p:cNvSpPr/>
          <p:nvPr/>
        </p:nvSpPr>
        <p:spPr>
          <a:xfrm>
            <a:off x="4224528" y="3538728"/>
            <a:ext cx="3429000" cy="1572768"/>
          </a:xfrm>
          <a:prstGeom prst="roundRect">
            <a:avLst>
              <a:gd name="adj" fmla="val 3488"/>
            </a:avLst>
          </a:prstGeom>
          <a:solidFill>
            <a:srgbClr val="F0FDF4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370832" y="3666744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6A3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Earth Africa</a:t>
            </a:r>
            <a:endParaRPr lang="en-US" sz="1900" dirty="0"/>
          </a:p>
        </p:txBody>
      </p:sp>
      <p:sp>
        <p:nvSpPr>
          <p:cNvPr id="18" name="Text 16"/>
          <p:cNvSpPr/>
          <p:nvPr/>
        </p:nvSpPr>
        <p:spPr>
          <a:xfrm>
            <a:off x="4370832" y="4105656"/>
            <a:ext cx="3136392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Open, Africa-focused. Already used for slope; exports COGs directly.</a:t>
            </a:r>
            <a:endParaRPr lang="en-US" sz="1700" dirty="0"/>
          </a:p>
        </p:txBody>
      </p:sp>
      <p:sp>
        <p:nvSpPr>
          <p:cNvPr id="19" name="Shape 17"/>
          <p:cNvSpPr/>
          <p:nvPr/>
        </p:nvSpPr>
        <p:spPr>
          <a:xfrm>
            <a:off x="7882128" y="3538728"/>
            <a:ext cx="3429000" cy="1572768"/>
          </a:xfrm>
          <a:prstGeom prst="roundRect">
            <a:avLst>
              <a:gd name="adj" fmla="val 3488"/>
            </a:avLst>
          </a:prstGeom>
          <a:solidFill>
            <a:srgbClr val="F7F8FC"/>
          </a:solidFill>
          <a:ln w="12700">
            <a:solidFill>
              <a:srgbClr val="E3E6F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028432" y="3666744"/>
            <a:ext cx="3136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Survey / GPS points</a:t>
            </a:r>
            <a:endParaRPr lang="en-US" sz="1900" dirty="0"/>
          </a:p>
        </p:txBody>
      </p:sp>
      <p:sp>
        <p:nvSpPr>
          <p:cNvPr id="21" name="Text 19"/>
          <p:cNvSpPr/>
          <p:nvPr/>
        </p:nvSpPr>
        <p:spPr>
          <a:xfrm>
            <a:off x="8028432" y="4105656"/>
            <a:ext cx="3136392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Sample values feeding interpolation.</a:t>
            </a:r>
            <a:endParaRPr lang="en-US" sz="1700" dirty="0"/>
          </a:p>
        </p:txBody>
      </p:sp>
      <p:sp>
        <p:nvSpPr>
          <p:cNvPr id="22" name="Shape 20"/>
          <p:cNvSpPr/>
          <p:nvPr/>
        </p:nvSpPr>
        <p:spPr>
          <a:xfrm>
            <a:off x="566928" y="5175504"/>
            <a:ext cx="10881360" cy="960120"/>
          </a:xfrm>
          <a:prstGeom prst="roundRect">
            <a:avLst>
              <a:gd name="adj" fmla="val 4762"/>
            </a:avLst>
          </a:prstGeom>
          <a:solidFill>
            <a:srgbClr val="1E1A4B"/>
          </a:solidFill>
          <a:ln w="12700">
            <a:solidFill>
              <a:srgbClr val="1E1A4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95528" y="5294376"/>
            <a:ext cx="104241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LUSPA MinIO object store  </a:t>
            </a:r>
            <a:pPr indent="0" marL="0">
              <a:buNone/>
            </a:pPr>
            <a:r>
              <a:rPr lang="en-US" sz="16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bucket “raster-objects”: live over HTTPS with anonymous read, byte-range requests and CORS. Verified for COG streaming.</a:t>
            </a:r>
            <a:endParaRPr lang="en-US" sz="18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tmp/LUPMIS2_Workflow_EarthEngin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952" y="420624"/>
            <a:ext cx="10671048" cy="6409944"/>
          </a:xfrm>
          <a:prstGeom prst="rect">
            <a:avLst/>
          </a:prstGeom>
        </p:spPr>
      </p:pic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tmp/LUPMIS2_Workflow_DEAfrica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952" y="420624"/>
            <a:ext cx="10671048" cy="6409944"/>
          </a:xfrm>
          <a:prstGeom prst="rect">
            <a:avLst/>
          </a:prstGeom>
        </p:spPr>
      </p:pic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457200"/>
            <a:ext cx="11057839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900" b="1" dirty="0">
                <a:solidFill>
                  <a:srgbClr val="1E1A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Terrain we already own</a:t>
            </a:r>
            <a:endParaRPr lang="en-US" sz="2900" dirty="0"/>
          </a:p>
        </p:txBody>
      </p:sp>
      <p:sp>
        <p:nvSpPr>
          <p:cNvPr id="3" name="Text 1"/>
          <p:cNvSpPr/>
          <p:nvPr/>
        </p:nvSpPr>
        <p:spPr>
          <a:xfrm>
            <a:off x="566928" y="1024128"/>
            <a:ext cx="11057839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DEM prerequisite can be met in-house — no external dependency</a:t>
            </a:r>
            <a:endParaRPr lang="en-US" sz="1700" dirty="0"/>
          </a:p>
        </p:txBody>
      </p:sp>
      <p:sp>
        <p:nvSpPr>
          <p:cNvPr id="4" name="Shape 2"/>
          <p:cNvSpPr/>
          <p:nvPr/>
        </p:nvSpPr>
        <p:spPr>
          <a:xfrm>
            <a:off x="566928" y="1956816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86384" y="1828800"/>
            <a:ext cx="10387584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Already in PostGIS.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Elevation contours (spatial.be_contours_hillshade) generated with gdal_contour at 10–20 m intervals from OpenTopography’s SRTM 30 m / Copernicus 30 m DEM — district-scoped and spatially indexed.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566928" y="2889504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86384" y="2761488"/>
            <a:ext cx="10387584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Interpolate a district DEM from them.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That DEM is what slope, elevation zonal statistics and screening-level hydrology depend on.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66928" y="3822192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86384" y="3694176"/>
            <a:ext cx="10387584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 offline.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Sourced entirely in-house, so a first terrain analysis needs no external service at all.</a:t>
            </a:r>
            <a:endParaRPr lang="en-US" sz="1700" dirty="0"/>
          </a:p>
        </p:txBody>
      </p:sp>
      <p:sp>
        <p:nvSpPr>
          <p:cNvPr id="10" name="Shape 8"/>
          <p:cNvSpPr/>
          <p:nvPr/>
        </p:nvSpPr>
        <p:spPr>
          <a:xfrm>
            <a:off x="566928" y="4754880"/>
            <a:ext cx="91440" cy="91440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86384" y="4626864"/>
            <a:ext cx="10387584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700" b="1" dirty="0">
                <a:solidFill>
                  <a:srgbClr val="1E1A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sources then enrich it.  </a:t>
            </a:r>
            <a:pPr indent="0" marL="0">
              <a:buNone/>
            </a:pPr>
            <a:r>
              <a:rPr lang="en-US" sz="17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Earth Engine and DE Africa add rainfall, surface-water history, land cover and radar flood extents on top.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566928" y="5440680"/>
            <a:ext cx="10881360" cy="777240"/>
          </a:xfrm>
          <a:prstGeom prst="roundRect">
            <a:avLst>
              <a:gd name="adj" fmla="val 5882"/>
            </a:avLst>
          </a:prstGeom>
          <a:solidFill>
            <a:srgbClr val="F0FDF4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68096" y="5596128"/>
            <a:ext cx="105156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6653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consequence: Stage 3 hydrology is not blocked waiting for a data-sharing agreement.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14455" y="6473952"/>
            <a:ext cx="365760" cy="27432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000">
                <a:solidFill>
                  <a:srgbClr val="6B7280"/>
                </a:solidFill>
                <a:latin typeface="Calibri"/>
                <a:ea typeface="Calibri"/>
                <a:cs typeface="Calibri"/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GOPA / LUSPA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LUPMIS2 GIS Analytical Tools — Concept</dc:title>
  <dc:subject>PptxGenJS Presentation</dc:subject>
  <dc:creator>LUPMIS2 Development Team</dc:creator>
  <cp:lastModifiedBy>LUPMIS2 Development Team</cp:lastModifiedBy>
  <cp:revision>1</cp:revision>
  <dcterms:created xsi:type="dcterms:W3CDTF">2026-07-23T08:02:39Z</dcterms:created>
  <dcterms:modified xsi:type="dcterms:W3CDTF">2026-07-23T08:02:39Z</dcterms:modified>
</cp:coreProperties>
</file>