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1E1A4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01168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LUPMIS2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1554480" y="365760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6446520"/>
            <a:ext cx="11277295" cy="10973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Workshop Summary  ·  March – June 2026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77295" y="201168"/>
            <a:ext cx="457200" cy="36576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100">
                <a:solidFill>
                  <a:srgbClr val="6B7280"/>
                </a:solidFill>
                <a:latin typeface="Arial"/>
                <a:ea typeface="Arial"/>
                <a:cs typeface="Arial"/>
              </a:defRPr>
            </a:lvl1pPr>
          </a:lstStyle>
          <a:p>
            <a:pPr algn="r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RO">
    <p:bg>
      <p:bgPr>
        <a:solidFill>
          <a:srgbClr val="1E1A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77295" y="201168"/>
            <a:ext cx="457200" cy="36576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100">
                <a:solidFill>
                  <a:srgbClr val="6B7280"/>
                </a:solidFill>
                <a:latin typeface="Arial"/>
                <a:ea typeface="Arial"/>
                <a:cs typeface="Arial"/>
              </a:defRPr>
            </a:lvl1pPr>
          </a:lstStyle>
          <a:p>
            <a:pPr algn="r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554480"/>
            <a:ext cx="10911535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800" b="1" spc="4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LUPMIS2</a:t>
            </a:r>
            <a:endParaRPr lang="en-US" sz="8800" dirty="0"/>
          </a:p>
        </p:txBody>
      </p:sp>
      <p:sp>
        <p:nvSpPr>
          <p:cNvPr id="3" name="Text 1"/>
          <p:cNvSpPr/>
          <p:nvPr/>
        </p:nvSpPr>
        <p:spPr>
          <a:xfrm>
            <a:off x="640080" y="2926080"/>
            <a:ext cx="1091153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Changed Since March 2026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3840480"/>
            <a:ext cx="1091153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Workshop Summary  ·  March – June 2026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40080" y="6217920"/>
            <a:ext cx="1091153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4DE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LUPMIS2 Development Team  ·  25 June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82296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CAPABILITY  ·  7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14300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export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128016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96596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Area / Circle Analysis popup now has two export buttons instead of one.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2697480"/>
            <a:ext cx="3515258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2697480"/>
            <a:ext cx="3515258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2926080"/>
            <a:ext cx="314949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GeoJSON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731520" y="3383280"/>
            <a:ext cx="314949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default · lossless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3703320"/>
            <a:ext cx="314949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Plain text, broadly compatible. Field renames flow straight through.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338218" y="2697480"/>
            <a:ext cx="3515258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338218" y="2697480"/>
            <a:ext cx="3515258" cy="91440"/>
          </a:xfrm>
          <a:prstGeom prst="rect">
            <a:avLst/>
          </a:prstGeom>
          <a:solidFill>
            <a:srgbClr val="1E1A4B"/>
          </a:solidFill>
          <a:ln w="12700">
            <a:solidFill>
              <a:srgbClr val="1E1A4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21098" y="2926080"/>
            <a:ext cx="314949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Shapefile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4521098" y="3383280"/>
            <a:ext cx="314949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.zip via shp-write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521098" y="3703320"/>
            <a:ext cx="314949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Per-geometry-type split. DBF-safe 10-char field names with collision suffixing.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127797" y="2697480"/>
            <a:ext cx="3515258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127797" y="2697480"/>
            <a:ext cx="3515258" cy="91440"/>
          </a:xfrm>
          <a:prstGeom prst="rect">
            <a:avLst/>
          </a:prstGeom>
          <a:solidFill>
            <a:srgbClr val="FF9E1B"/>
          </a:solidFill>
          <a:ln w="12700">
            <a:solidFill>
              <a:srgbClr val="FF9E1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310677" y="2926080"/>
            <a:ext cx="314949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KML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8310677" y="3383280"/>
            <a:ext cx="314949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Google Earth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8310677" y="3703320"/>
            <a:ext cx="314949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non-empty renamed field becomes the placemark &lt;name&gt;.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48640" y="457200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Field-rename modal before export.  </a:t>
            </a:r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 UI pattern as the import flow but in reverse. Drop a field by clearing its name.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48640" y="507492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Provenance preserved.  </a:t>
            </a:r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exported feature carries a _source attribute (the layer of origin).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77295" y="201168"/>
            <a:ext cx="457200" cy="36576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100">
                <a:solidFill>
                  <a:srgbClr val="6B7280"/>
                </a:solidFill>
                <a:latin typeface="Arial"/>
                <a:ea typeface="Arial"/>
                <a:cs typeface="Arial"/>
              </a:defRPr>
            </a:lvl1pPr>
          </a:lstStyle>
          <a:p>
            <a:pPr algn="r"/>
            <a:fld id="{F7021451-1387-4CA6-816F-3879F97B5CBC}" type="slidenum">
              <a:rPr b="0" lang="en-US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82296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CAPABILITY  ·  8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14300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Reusability &amp; integration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128016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96596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LUPMIS2 capabilities are now consumable by other LUSPA apps. The reuse approach is documented in three layers.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277063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7" name="Text 5"/>
          <p:cNvSpPr txBox="1"/>
          <p:nvPr/>
        </p:nvSpPr>
        <p:spPr>
          <a:xfrm>
            <a:off x="777240" y="2651760"/>
            <a:ext cx="10865815" cy="6035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Iframe embed at /embed (in production)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URL params + postMessage protocol; selected-parcel highlight; in-iframe sign-in card.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3374136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9" name="Text 7"/>
          <p:cNvSpPr txBox="1"/>
          <p:nvPr/>
        </p:nvSpPr>
        <p:spPr>
          <a:xfrm>
            <a:off x="777240" y="3255264"/>
            <a:ext cx="10865815" cy="6035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Reusable Mapping Concept — 3 layers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§3.1 map-core library · §3.2 iframe (already shipped) · §3.3 web component.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3977640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1" name="Text 9"/>
          <p:cNvSpPr txBox="1"/>
          <p:nvPr/>
        </p:nvSpPr>
        <p:spPr>
          <a:xfrm>
            <a:off x="777240" y="3858768"/>
            <a:ext cx="10865815" cy="6035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Reusable GeoTracker module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 pattern as map-core — framework-agnostic engine + adapter pattern.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48640" y="4581144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3" name="Text 11"/>
          <p:cNvSpPr txBox="1"/>
          <p:nvPr/>
        </p:nvSpPr>
        <p:spPr>
          <a:xfrm>
            <a:off x="777240" y="4462272"/>
            <a:ext cx="10865815" cy="6035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Permit Map Integration spec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contract handed to the Permitting team with their show.blade.php changes.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77295" y="201168"/>
            <a:ext cx="457200" cy="36576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100">
                <a:solidFill>
                  <a:srgbClr val="6B7280"/>
                </a:solidFill>
                <a:latin typeface="Arial"/>
                <a:ea typeface="Arial"/>
                <a:cs typeface="Arial"/>
              </a:defRPr>
            </a:lvl1pPr>
          </a:lstStyle>
          <a:p>
            <a:pPr algn="r"/>
            <a:fld id="{F7021451-1387-4CA6-816F-3879F97B5CBC}" type="slidenum">
              <a:rPr b="0" lang="en-US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82296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CAPABILITY  ·  9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14300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Architecture &amp; resilience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128016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96596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Quieter but important changes that keep the app robust as the data model and partner apps evolve.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277063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7" name="Text 5"/>
          <p:cNvSpPr txBox="1"/>
          <p:nvPr/>
        </p:nvSpPr>
        <p:spPr>
          <a:xfrm>
            <a:off x="777240" y="2651760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lu_parcels schema realignment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local table mirrors the server's 27-column structure; Local Data viewer shows real fields.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3337560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9" name="Text 7"/>
          <p:cNvSpPr txBox="1"/>
          <p:nvPr/>
        </p:nvSpPr>
        <p:spPr>
          <a:xfrm>
            <a:off x="777240" y="3218688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Bulk-insert transaction wrapper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25,000-row parcel refresh runs in a single BEGIN/COMMIT — fast and atomic.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3904488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1" name="Text 9"/>
          <p:cNvSpPr txBox="1"/>
          <p:nvPr/>
        </p:nvSpPr>
        <p:spPr>
          <a:xfrm>
            <a:off x="777240" y="3785616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LayerSwitcher ordering fix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groups resolved by reference, not by "length − 1" — deterministic after future additions.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48640" y="4471416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3" name="Text 11"/>
          <p:cNvSpPr txBox="1"/>
          <p:nvPr/>
        </p:nvSpPr>
        <p:spPr>
          <a:xfrm>
            <a:off x="777240" y="4352544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endpoint diagnostics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server-side bugs caught and reported back early (contours, UPN grid payload, district_id parsing).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48640" y="5038344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5" name="Text 13"/>
          <p:cNvSpPr txBox="1"/>
          <p:nvPr/>
        </p:nvSpPr>
        <p:spPr>
          <a:xfrm>
            <a:off x="777240" y="4919472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Defence-in-depth security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frame-ancestors CSP + X-Frame-Options strip at both .htaccess and PHP layers.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77295" y="201168"/>
            <a:ext cx="457200" cy="36576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100">
                <a:solidFill>
                  <a:srgbClr val="6B7280"/>
                </a:solidFill>
                <a:latin typeface="Arial"/>
                <a:ea typeface="Arial"/>
                <a:cs typeface="Arial"/>
              </a:defRPr>
            </a:lvl1pPr>
          </a:lstStyle>
          <a:p>
            <a:pPr algn="r"/>
            <a:fld id="{F7021451-1387-4CA6-816F-3879F97B5CBC}" type="slidenum">
              <a:rPr b="0" lang="en-US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82296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CAPABILITY  ·  10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14300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Documentation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128016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96596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new design / concept documents and three editions of the running status report.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277063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7" name="Text 5"/>
          <p:cNvSpPr txBox="1"/>
          <p:nvPr/>
        </p:nvSpPr>
        <p:spPr>
          <a:xfrm>
            <a:off x="777240" y="2651760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LUPMIS2_Reusable_Mapping_Concept.docx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architecture concept for cross-app reuse — basis of the iframe embed.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3337560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9" name="Text 7"/>
          <p:cNvSpPr txBox="1"/>
          <p:nvPr/>
        </p:nvSpPr>
        <p:spPr>
          <a:xfrm>
            <a:off x="777240" y="3218688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LUPMIS2_OSM_3D_Buildings_Concept.docx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feasibility analysis — deferred because true 3D conflicts with offline-first.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3904488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1" name="Text 9"/>
          <p:cNvSpPr txBox="1"/>
          <p:nvPr/>
        </p:nvSpPr>
        <p:spPr>
          <a:xfrm>
            <a:off x="777240" y="3785616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LUPMIS2_Permit_Map_Integration.docx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 spec delivered to the Permitting team.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48640" y="4471416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3" name="Text 11"/>
          <p:cNvSpPr txBox="1"/>
          <p:nvPr/>
        </p:nvSpPr>
        <p:spPr>
          <a:xfrm>
            <a:off x="777240" y="4352544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LUPMIS2_Import_Upload_Design.docx (Rev 1 → 2)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updated after the database team chose the staged-upload model.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48640" y="5038344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5" name="Text 13"/>
          <p:cNvSpPr txBox="1"/>
          <p:nvPr/>
        </p:nvSpPr>
        <p:spPr>
          <a:xfrm>
            <a:off x="777240" y="4919472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LUPMIS2_Development_Status_Report-v3.docx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running record — 15 sections, ~490 paragraphs.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77295" y="201168"/>
            <a:ext cx="457200" cy="36576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100">
                <a:solidFill>
                  <a:srgbClr val="6B7280"/>
                </a:solidFill>
                <a:latin typeface="Arial"/>
                <a:ea typeface="Arial"/>
                <a:cs typeface="Arial"/>
              </a:defRPr>
            </a:lvl1pPr>
          </a:lstStyle>
          <a:p>
            <a:pPr algn="r"/>
            <a:fld id="{F7021451-1387-4CA6-816F-3879F97B5CBC}" type="slidenum">
              <a:rPr b="0" lang="en-US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82296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AHEAD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14300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What's next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128016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96596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Mostly waiting on partner teams; ready to ship as soon as endpoints land.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277063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7" name="Text 5"/>
          <p:cNvSpPr txBox="1"/>
          <p:nvPr/>
        </p:nvSpPr>
        <p:spPr>
          <a:xfrm>
            <a:off x="777240" y="2651760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Database team endpoints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upload_&lt;target&gt;.php · import_status.php (status polling) · save_gps_trail.php.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3337560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9" name="Text 7"/>
          <p:cNvSpPr txBox="1"/>
          <p:nvPr/>
        </p:nvSpPr>
        <p:spPr>
          <a:xfrm>
            <a:off x="777240" y="3218688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UNIQUE(upn) policy on lu_parcels_upload_tmp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 A (reject) vs Option B (upsert-on-pending) — decision pending.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3904488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1" name="Text 9"/>
          <p:cNvSpPr txBox="1"/>
          <p:nvPr/>
        </p:nvSpPr>
        <p:spPr>
          <a:xfrm>
            <a:off x="777240" y="3785616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Supervisor review UI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the staged-upload queue — Laravel side, not the PWA.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48640" y="4471416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3" name="Text 11"/>
          <p:cNvSpPr txBox="1"/>
          <p:nvPr/>
        </p:nvSpPr>
        <p:spPr>
          <a:xfrm>
            <a:off x="777240" y="4352544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map-core library extraction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 of the reuse plan, triggered when a second consumer needs it.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48640" y="5038344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5" name="Text 13"/>
          <p:cNvSpPr txBox="1"/>
          <p:nvPr/>
        </p:nvSpPr>
        <p:spPr>
          <a:xfrm>
            <a:off x="777240" y="4919472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Permit-app iframe final fix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X-Frame-Options injected by the container proxy — awaiting devops access.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77295" y="201168"/>
            <a:ext cx="457200" cy="36576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100">
                <a:solidFill>
                  <a:srgbClr val="6B7280"/>
                </a:solidFill>
                <a:latin typeface="Arial"/>
                <a:ea typeface="Arial"/>
                <a:cs typeface="Arial"/>
              </a:defRPr>
            </a:lvl1pPr>
          </a:lstStyle>
          <a:p>
            <a:pPr algn="r"/>
            <a:fld id="{F7021451-1387-4CA6-816F-3879F97B5CBC}" type="slidenum">
              <a:rPr b="0" lang="en-US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82296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BY THE NUMBERS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14300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Sizing the four-month sprint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128016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2286000"/>
            <a:ext cx="3515258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286000"/>
            <a:ext cx="3515258" cy="7315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2514600"/>
            <a:ext cx="333237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~4 mo</a:t>
            </a:r>
            <a:endParaRPr lang="en-US" sz="4400" dirty="0"/>
          </a:p>
        </p:txBody>
      </p:sp>
      <p:sp>
        <p:nvSpPr>
          <p:cNvPr id="8" name="Text 6"/>
          <p:cNvSpPr/>
          <p:nvPr/>
        </p:nvSpPr>
        <p:spPr>
          <a:xfrm>
            <a:off x="685800" y="329184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March – June 2026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338218" y="2286000"/>
            <a:ext cx="3515258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338218" y="2286000"/>
            <a:ext cx="3515258" cy="73152"/>
          </a:xfrm>
          <a:prstGeom prst="rect">
            <a:avLst/>
          </a:prstGeom>
          <a:solidFill>
            <a:srgbClr val="1E1A4B"/>
          </a:solidFill>
          <a:ln w="12700">
            <a:solidFill>
              <a:srgbClr val="1E1A4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429658" y="2514600"/>
            <a:ext cx="333237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400" dirty="0"/>
          </a:p>
        </p:txBody>
      </p:sp>
      <p:sp>
        <p:nvSpPr>
          <p:cNvPr id="12" name="Text 10"/>
          <p:cNvSpPr/>
          <p:nvPr/>
        </p:nvSpPr>
        <p:spPr>
          <a:xfrm>
            <a:off x="4475378" y="329184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 Worker versions  (v4 → v10)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8127797" y="2286000"/>
            <a:ext cx="3515258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127797" y="2286000"/>
            <a:ext cx="3515258" cy="73152"/>
          </a:xfrm>
          <a:prstGeom prst="rect">
            <a:avLst/>
          </a:prstGeom>
          <a:solidFill>
            <a:srgbClr val="FF9E1B"/>
          </a:solidFill>
          <a:ln w="12700">
            <a:solidFill>
              <a:srgbClr val="FF9E1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19237" y="2514600"/>
            <a:ext cx="333237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400" dirty="0"/>
          </a:p>
        </p:txBody>
      </p:sp>
      <p:sp>
        <p:nvSpPr>
          <p:cNvPr id="16" name="Text 14"/>
          <p:cNvSpPr/>
          <p:nvPr/>
        </p:nvSpPr>
        <p:spPr>
          <a:xfrm>
            <a:off x="8264957" y="329184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local SQLocal tables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4160520"/>
            <a:ext cx="3515258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48640" y="4160520"/>
            <a:ext cx="3515258" cy="7315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" y="4389120"/>
            <a:ext cx="333237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400" dirty="0"/>
          </a:p>
        </p:txBody>
      </p:sp>
      <p:sp>
        <p:nvSpPr>
          <p:cNvPr id="20" name="Text 18"/>
          <p:cNvSpPr/>
          <p:nvPr/>
        </p:nvSpPr>
        <p:spPr>
          <a:xfrm>
            <a:off x="685800" y="516636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front-end modules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338218" y="4160520"/>
            <a:ext cx="3515258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338218" y="4160520"/>
            <a:ext cx="3515258" cy="73152"/>
          </a:xfrm>
          <a:prstGeom prst="rect">
            <a:avLst/>
          </a:prstGeom>
          <a:solidFill>
            <a:srgbClr val="1E1A4B"/>
          </a:solidFill>
          <a:ln w="12700">
            <a:solidFill>
              <a:srgbClr val="1E1A4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429658" y="4389120"/>
            <a:ext cx="333237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400" dirty="0"/>
          </a:p>
        </p:txBody>
      </p:sp>
      <p:sp>
        <p:nvSpPr>
          <p:cNvPr id="24" name="Text 22"/>
          <p:cNvSpPr/>
          <p:nvPr/>
        </p:nvSpPr>
        <p:spPr>
          <a:xfrm>
            <a:off x="4475378" y="516636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/ concept documents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8127797" y="4160520"/>
            <a:ext cx="3515258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127797" y="4160520"/>
            <a:ext cx="3515258" cy="73152"/>
          </a:xfrm>
          <a:prstGeom prst="rect">
            <a:avLst/>
          </a:prstGeom>
          <a:solidFill>
            <a:srgbClr val="FF9E1B"/>
          </a:solidFill>
          <a:ln w="12700">
            <a:solidFill>
              <a:srgbClr val="FF9E1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219237" y="4389120"/>
            <a:ext cx="333237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4400" dirty="0"/>
          </a:p>
        </p:txBody>
      </p:sp>
      <p:sp>
        <p:nvSpPr>
          <p:cNvPr id="28" name="Text 26"/>
          <p:cNvSpPr/>
          <p:nvPr/>
        </p:nvSpPr>
        <p:spPr>
          <a:xfrm>
            <a:off x="8264957" y="516636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Iframe embed in production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77295" y="201168"/>
            <a:ext cx="457200" cy="36576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100">
                <a:solidFill>
                  <a:srgbClr val="6B7280"/>
                </a:solidFill>
                <a:latin typeface="Arial"/>
                <a:ea typeface="Arial"/>
                <a:cs typeface="Arial"/>
              </a:defRPr>
            </a:lvl1pPr>
          </a:lstStyle>
          <a:p>
            <a:pPr algn="r"/>
            <a:fld id="{F7021451-1387-4CA6-816F-3879F97B5CBC}" type="slidenum">
              <a:rPr b="0" lang="en-US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109115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one sentence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1920240"/>
            <a:ext cx="10911535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LUPMIS2 went from a single-user offline-leaning map app to a </a:t>
            </a:r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multi-user, single-sign-on, district-scoped</a:t>
            </a:r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offline-first field tool that also </a:t>
            </a:r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publishes a reusable map embed</a:t>
            </a:r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for sibling LUSPA applications and supports </a:t>
            </a:r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bi-directional GIS data exchange</a:t>
            </a:r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with the central database.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5120640"/>
            <a:ext cx="109115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4DE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of this is in production on pwa.lupmis4luspa.org — except where explicitly noted as awaiting a database endpoint.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5852160"/>
            <a:ext cx="109115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82296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OVERVIEW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14300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Ten capability headlines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128016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965960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gets its own slide later. These are the talking points to lead with.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48640" y="258775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7" name="Text 5"/>
          <p:cNvSpPr txBox="1"/>
          <p:nvPr/>
        </p:nvSpPr>
        <p:spPr>
          <a:xfrm>
            <a:off x="777240" y="2468880"/>
            <a:ext cx="5135728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Field-grade offline mode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map layer cached locally; SW v4→v10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3008376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9" name="Text 7"/>
          <p:cNvSpPr txBox="1"/>
          <p:nvPr/>
        </p:nvSpPr>
        <p:spPr>
          <a:xfrm>
            <a:off x="777240" y="2889504"/>
            <a:ext cx="5135728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trail recording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capture in the field, reusable engine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3429000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1" name="Text 9"/>
          <p:cNvSpPr txBox="1"/>
          <p:nvPr/>
        </p:nvSpPr>
        <p:spPr>
          <a:xfrm>
            <a:off x="777240" y="3310128"/>
            <a:ext cx="5135728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SSO sign-in + district scoping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more hardcoded district 1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48640" y="3849624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3" name="Text 11"/>
          <p:cNvSpPr txBox="1"/>
          <p:nvPr/>
        </p:nvSpPr>
        <p:spPr>
          <a:xfrm>
            <a:off x="777240" y="3730752"/>
            <a:ext cx="5135728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Iframe embed shipped to production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pwa.lupmis4luspa.org/embed for permitting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48640" y="4270248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5" name="Text 13"/>
          <p:cNvSpPr txBox="1"/>
          <p:nvPr/>
        </p:nvSpPr>
        <p:spPr>
          <a:xfrm>
            <a:off x="777240" y="4151376"/>
            <a:ext cx="5135728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Drag-and-drop dataset import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Shapefile / GeoJSON / KML, staged upload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6278728" y="258775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7" name="Text 15"/>
          <p:cNvSpPr txBox="1"/>
          <p:nvPr/>
        </p:nvSpPr>
        <p:spPr>
          <a:xfrm>
            <a:off x="6507328" y="2468880"/>
            <a:ext cx="5135728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GIS export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GeoJSON / Shapefile / KML from analysis popups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6278728" y="3008376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9" name="Text 17"/>
          <p:cNvSpPr txBox="1"/>
          <p:nvPr/>
        </p:nvSpPr>
        <p:spPr>
          <a:xfrm>
            <a:off x="6507328" y="2889504"/>
            <a:ext cx="5135728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new map layers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+ 4 new basemaps + a “None” option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278728" y="3429000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1" name="Text 19"/>
          <p:cNvSpPr txBox="1"/>
          <p:nvPr/>
        </p:nvSpPr>
        <p:spPr>
          <a:xfrm>
            <a:off x="6507328" y="3310128"/>
            <a:ext cx="5135728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advanced drawing tools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Divide / Split / Merge + snap + vertex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6278728" y="3849624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3" name="Text 21"/>
          <p:cNvSpPr txBox="1"/>
          <p:nvPr/>
        </p:nvSpPr>
        <p:spPr>
          <a:xfrm>
            <a:off x="6507328" y="3730752"/>
            <a:ext cx="5135728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Mobile-first responsive toolbar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fits on a phone, only visible in Draw mode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6278728" y="4270248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5" name="Text 23"/>
          <p:cNvSpPr txBox="1"/>
          <p:nvPr/>
        </p:nvSpPr>
        <p:spPr>
          <a:xfrm>
            <a:off x="6507328" y="4151376"/>
            <a:ext cx="5135728" cy="420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published design / concept notes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the team and partner apps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77295" y="201168"/>
            <a:ext cx="457200" cy="36576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100">
                <a:solidFill>
                  <a:srgbClr val="6B7280"/>
                </a:solidFill>
                <a:latin typeface="Arial"/>
                <a:ea typeface="Arial"/>
                <a:cs typeface="Arial"/>
              </a:defRPr>
            </a:lvl1pPr>
          </a:lstStyle>
          <a:p>
            <a:pPr algn="r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82296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CAPABILITY  ·  1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14300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Offline capability &amp; field reliability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128016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96596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Surveyors spend most of the day off-network. The PWA had to become genuinely usable with no signal at all.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277063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7" name="Text 5"/>
          <p:cNvSpPr txBox="1"/>
          <p:nvPr/>
        </p:nvSpPr>
        <p:spPr>
          <a:xfrm>
            <a:off x="777240" y="2651760"/>
            <a:ext cx="10865815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Persistent per-provider tile cache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OSM · OpenTopoMap · Satellite · Google · Carto Light/Dark · OSM Cycle — each cached independently with a download-area control.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336499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9" name="Text 7"/>
          <p:cNvSpPr txBox="1"/>
          <p:nvPr/>
        </p:nvSpPr>
        <p:spPr>
          <a:xfrm>
            <a:off x="777240" y="3246120"/>
            <a:ext cx="10865815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Local SQLocal cache for every server layer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parcels, zones, footprints, OSM roads, contours, UPN grid. Renders from cache on a fresh airplane-mode start.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395935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1" name="Text 9"/>
          <p:cNvSpPr txBox="1"/>
          <p:nvPr/>
        </p:nvSpPr>
        <p:spPr>
          <a:xfrm>
            <a:off x="777240" y="3840480"/>
            <a:ext cx="10865815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 Worker progression v4 → v10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HTML now network-first; hashed JS/CSS/WASM stay cache-first; per-provider tile-cache wipe via MessageChannel.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48640" y="455371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3" name="Text 11"/>
          <p:cNvSpPr txBox="1"/>
          <p:nvPr/>
        </p:nvSpPr>
        <p:spPr>
          <a:xfrm>
            <a:off x="777240" y="4434840"/>
            <a:ext cx="10865815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Cross-browser Safari layout fix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bottom-dock labels no longer clipped — .app-container switched from 100dvh to 100svh.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77295" y="201168"/>
            <a:ext cx="457200" cy="36576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100">
                <a:solidFill>
                  <a:srgbClr val="6B7280"/>
                </a:solidFill>
                <a:latin typeface="Arial"/>
                <a:ea typeface="Arial"/>
                <a:cs typeface="Arial"/>
              </a:defRPr>
            </a:lvl1pPr>
          </a:lstStyle>
          <a:p>
            <a:pPr algn="r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82296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CAPABILITY  ·  2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14300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Drawing &amp; editing tools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128016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96596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new advanced editing tools the field team had requested — all working on any visible vector layer.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277063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7" name="Text 5"/>
          <p:cNvSpPr txBox="1"/>
          <p:nvPr/>
        </p:nvSpPr>
        <p:spPr>
          <a:xfrm>
            <a:off x="777240" y="2651760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Polygon Divide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parameter-driven equal-area division; user picks which piece keeps the UPN.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3337560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9" name="Text 7"/>
          <p:cNvSpPr txBox="1"/>
          <p:nvPr/>
        </p:nvSpPr>
        <p:spPr>
          <a:xfrm>
            <a:off x="777240" y="3218688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Polygon Split (lines + polygons)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ol-ext Split for lines, custom interaction for polygons; UPN-chooser popup on completion.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3904488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1" name="Text 9"/>
          <p:cNvSpPr txBox="1"/>
          <p:nvPr/>
        </p:nvSpPr>
        <p:spPr>
          <a:xfrm>
            <a:off x="777240" y="3785616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Polygon Merge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pick two adjacent polygons, click shared edges — single feature with UPN-chooser.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48640" y="4471416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3" name="Text 11"/>
          <p:cNvSpPr txBox="1"/>
          <p:nvPr/>
        </p:nvSpPr>
        <p:spPr>
          <a:xfrm>
            <a:off x="777240" y="4352544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Snap guides + magnet toggle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alignment guides while drawing/modifying; user preference persisted in localStorage.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48640" y="5038344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5" name="Text 13"/>
          <p:cNvSpPr txBox="1"/>
          <p:nvPr/>
        </p:nvSpPr>
        <p:spPr>
          <a:xfrm>
            <a:off x="777240" y="4919472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Mobile responsive toolbar (&lt;576 px)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wraps to two rows; appears only in Draw mode; row 2 right-aligned to clear Select option bar.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77295" y="201168"/>
            <a:ext cx="457200" cy="36576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100">
                <a:solidFill>
                  <a:srgbClr val="6B7280"/>
                </a:solidFill>
                <a:latin typeface="Arial"/>
                <a:ea typeface="Arial"/>
                <a:cs typeface="Arial"/>
              </a:defRPr>
            </a:lvl1pPr>
          </a:lstStyle>
          <a:p>
            <a:pPr algn="r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82296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CAPABILITY  ·  3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14300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map layers &amp; basemaps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128016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03120"/>
            <a:ext cx="531860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FF9E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BASEMAPS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48640" y="258775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7" name="Text 5"/>
          <p:cNvSpPr txBox="1"/>
          <p:nvPr/>
        </p:nvSpPr>
        <p:spPr>
          <a:xfrm>
            <a:off x="777240" y="2468880"/>
            <a:ext cx="509000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Topographic  </a:t>
            </a:r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OpenTopoMap — now default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309067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9" name="Text 7"/>
          <p:cNvSpPr txBox="1"/>
          <p:nvPr/>
        </p:nvSpPr>
        <p:spPr>
          <a:xfrm>
            <a:off x="777240" y="2971800"/>
            <a:ext cx="509000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Carto Light · Carto Dark  </a:t>
            </a:r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high-contrast city tiles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359359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1" name="Text 9"/>
          <p:cNvSpPr txBox="1"/>
          <p:nvPr/>
        </p:nvSpPr>
        <p:spPr>
          <a:xfrm>
            <a:off x="777240" y="3474720"/>
            <a:ext cx="509000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OSM Cycle  </a:t>
            </a:r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Thunderforest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409651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3" name="Text 11"/>
          <p:cNvSpPr txBox="1"/>
          <p:nvPr/>
        </p:nvSpPr>
        <p:spPr>
          <a:xfrm>
            <a:off x="777240" y="3977640"/>
            <a:ext cx="509000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"None"  </a:t>
            </a:r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blank background — for full-coverage overlays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459943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5" name="Text 13"/>
          <p:cNvSpPr txBox="1"/>
          <p:nvPr/>
        </p:nvSpPr>
        <p:spPr>
          <a:xfrm>
            <a:off x="777240" y="4480560"/>
            <a:ext cx="509000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Branded thumbnail picker  </a:t>
            </a:r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replaces inline LayerSwitcher entries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324448" y="2103120"/>
            <a:ext cx="531860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FF9E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OVERLAYS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324448" y="258775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8" name="Text 16"/>
          <p:cNvSpPr txBox="1"/>
          <p:nvPr/>
        </p:nvSpPr>
        <p:spPr>
          <a:xfrm>
            <a:off x="6553048" y="2468880"/>
            <a:ext cx="509000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Contours Hillshade  </a:t>
            </a:r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ETL'd from OpenTopography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324448" y="309067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0" name="Text 18"/>
          <p:cNvSpPr txBox="1"/>
          <p:nvPr/>
        </p:nvSpPr>
        <p:spPr>
          <a:xfrm>
            <a:off x="6553048" y="2971800"/>
            <a:ext cx="509000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OSM Roads  </a:t>
            </a:r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district sub-set from OSM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6324448" y="359359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2" name="Text 20"/>
          <p:cNvSpPr txBox="1"/>
          <p:nvPr/>
        </p:nvSpPr>
        <p:spPr>
          <a:xfrm>
            <a:off x="6553048" y="3474720"/>
            <a:ext cx="509000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Building Footprints  </a:t>
            </a:r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per-district cache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324448" y="409651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4" name="Text 22"/>
          <p:cNvSpPr txBox="1"/>
          <p:nvPr/>
        </p:nvSpPr>
        <p:spPr>
          <a:xfrm>
            <a:off x="6553048" y="3977640"/>
            <a:ext cx="509000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UPN Grid (NEW)  </a:t>
            </a:r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sub-division grid; label at 1:25k+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324448" y="459943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6" name="Text 24"/>
          <p:cNvSpPr txBox="1"/>
          <p:nvPr/>
        </p:nvSpPr>
        <p:spPr>
          <a:xfrm>
            <a:off x="6553048" y="4480560"/>
            <a:ext cx="509000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Single-click → upn_prefix  </a:t>
            </a:r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minimal popup, no clutter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77295" y="201168"/>
            <a:ext cx="457200" cy="36576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100">
                <a:solidFill>
                  <a:srgbClr val="6B7280"/>
                </a:solidFill>
                <a:latin typeface="Arial"/>
                <a:ea typeface="Arial"/>
                <a:cs typeface="Arial"/>
              </a:defRPr>
            </a:lvl1pPr>
          </a:lstStyle>
          <a:p>
            <a:pPr algn="r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82296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CAPABILITY  ·  4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14300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trail recording (field use)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128016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96596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Specifically requested by the field team. Built as a reusable module so other LUSPA apps can adopt it.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277063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7" name="Text 5"/>
          <p:cNvSpPr txBox="1"/>
          <p:nvPr/>
        </p:nvSpPr>
        <p:spPr>
          <a:xfrm>
            <a:off x="777240" y="2651760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Expandable My Location control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tap to reveal Locate Me + Record Trail sub-buttons.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3337560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9" name="Text 7"/>
          <p:cNvSpPr txBox="1"/>
          <p:nvPr/>
        </p:nvSpPr>
        <p:spPr>
          <a:xfrm>
            <a:off x="777240" y="3218688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position + accuracy halo on the map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 a growing trail polyline drawn as you walk.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3904488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1" name="Text 9"/>
          <p:cNvSpPr txBox="1"/>
          <p:nvPr/>
        </p:nvSpPr>
        <p:spPr>
          <a:xfrm>
            <a:off x="777240" y="3785616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GPS readout in the navbar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 / lat, accuracy in metres, satellite slot — colour-coded by fix quality.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48640" y="4471416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3" name="Text 11"/>
          <p:cNvSpPr txBox="1"/>
          <p:nvPr/>
        </p:nvSpPr>
        <p:spPr>
          <a:xfrm>
            <a:off x="777240" y="4352544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Local-first storage + store-and-forward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gps_trails + gps_trail_points; per-feature client_uuid for server-side de-dup.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48640" y="5038344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5" name="Text 13"/>
          <p:cNvSpPr txBox="1"/>
          <p:nvPr/>
        </p:nvSpPr>
        <p:spPr>
          <a:xfrm>
            <a:off x="777240" y="4919472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Reusable engine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src/geotracker/ is framework-agnostic — one adapter file and it runs in another app.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77295" y="201168"/>
            <a:ext cx="457200" cy="36576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100">
                <a:solidFill>
                  <a:srgbClr val="6B7280"/>
                </a:solidFill>
                <a:latin typeface="Arial"/>
                <a:ea typeface="Arial"/>
                <a:cs typeface="Arial"/>
              </a:defRPr>
            </a:lvl1pPr>
          </a:lstStyle>
          <a:p>
            <a:pPr algn="r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82296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CAPABILITY  ·  5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14300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Authentication &amp; identity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128016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96596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End-to-end SSO with the LUSPA central portal, plus the safety nets around it. Local dev still works.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277063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7" name="Text 5"/>
          <p:cNvSpPr txBox="1"/>
          <p:nvPr/>
        </p:nvSpPr>
        <p:spPr>
          <a:xfrm>
            <a:off x="777240" y="2651760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SSO via the LUSPA portal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cookie shared across subdomains; PHP validates server-side and injects window.LUPMIS_SESSION.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3337560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9" name="Text 7"/>
          <p:cNvSpPr txBox="1"/>
          <p:nvPr/>
        </p:nvSpPr>
        <p:spPr>
          <a:xfrm>
            <a:off x="777240" y="3218688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Per-user district scoping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API call automatically uses the user's district_id — the hard-coded 1 is gone.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3904488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1" name="Text 9"/>
          <p:cNvSpPr txBox="1"/>
          <p:nvPr/>
        </p:nvSpPr>
        <p:spPr>
          <a:xfrm>
            <a:off x="777240" y="3785616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Production access guard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visits to index.php without a session redirect to the SSO portal.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48640" y="4471416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3" name="Text 11"/>
          <p:cNvSpPr txBox="1"/>
          <p:nvPr/>
        </p:nvSpPr>
        <p:spPr>
          <a:xfrm>
            <a:off x="777240" y="4352544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"No district assigned" overlay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authenticated users without a district see a clear blocker — no silent fallback.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48640" y="5038344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5" name="Text 13"/>
          <p:cNvSpPr txBox="1"/>
          <p:nvPr/>
        </p:nvSpPr>
        <p:spPr>
          <a:xfrm>
            <a:off x="777240" y="4919472"/>
            <a:ext cx="10865815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Account menu in the navbar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info, sign-out, dev-mode indicator.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77295" y="201168"/>
            <a:ext cx="457200" cy="36576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100">
                <a:solidFill>
                  <a:srgbClr val="6B7280"/>
                </a:solidFill>
                <a:latin typeface="Arial"/>
                <a:ea typeface="Arial"/>
                <a:cs typeface="Arial"/>
              </a:defRPr>
            </a:lvl1pPr>
          </a:lstStyle>
          <a:p>
            <a:pPr algn="r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82296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CAPABILITY  ·  6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14300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Dataset import (drag-and-drop)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128016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96596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End-to-end pipeline from a file on the user's desktop to a reviewed row in the LUSPA database. Client side complete; server endpoints awaited.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281635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7" name="Text 5"/>
          <p:cNvSpPr txBox="1"/>
          <p:nvPr/>
        </p:nvSpPr>
        <p:spPr>
          <a:xfrm>
            <a:off x="777240" y="2697480"/>
            <a:ext cx="10865815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Drop a .shp / .geojson / .kml on the map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layer appears, mapping modal opens automatically.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336499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9" name="Text 7"/>
          <p:cNvSpPr txBox="1"/>
          <p:nvPr/>
        </p:nvSpPr>
        <p:spPr>
          <a:xfrm>
            <a:off x="777240" y="3246120"/>
            <a:ext cx="10865815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Auto-detected target + auto-mapped fields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Parcels / Zones / OSM Roads / Building Footprints / Other (view only).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391363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1" name="Text 9"/>
          <p:cNvSpPr txBox="1"/>
          <p:nvPr/>
        </p:nvSpPr>
        <p:spPr>
          <a:xfrm>
            <a:off x="777240" y="3794760"/>
            <a:ext cx="10865815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"Save mapping" or "Save + Upload now"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"Other (view only)" is the safe default — visible but not uploadable.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48640" y="446227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3" name="Text 11"/>
          <p:cNvSpPr txBox="1"/>
          <p:nvPr/>
        </p:nvSpPr>
        <p:spPr>
          <a:xfrm>
            <a:off x="777240" y="4343400"/>
            <a:ext cx="10865815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LayerSwitcher badge reflects state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"Upload 247" → spinner → "✓ submitted" → "✓ live" (after supervisor review).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48640" y="5010912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5" name="Text 13"/>
          <p:cNvSpPr txBox="1"/>
          <p:nvPr/>
        </p:nvSpPr>
        <p:spPr>
          <a:xfrm>
            <a:off x="777240" y="4892040"/>
            <a:ext cx="10865815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Aligned with the staged-upload model  </a:t>
            </a:r>
            <a:pPr indent="0" marL="0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payloads land in lu_parcels_upload_tmp; user_id_upload sent from SSO session.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77295" y="201168"/>
            <a:ext cx="457200" cy="36576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100">
                <a:solidFill>
                  <a:srgbClr val="6B7280"/>
                </a:solidFill>
                <a:latin typeface="Arial"/>
                <a:ea typeface="Arial"/>
                <a:cs typeface="Arial"/>
              </a:defRPr>
            </a:lvl1pPr>
          </a:lstStyle>
          <a:p>
            <a:pPr algn="r"/>
            <a:fld id="{F7021451-1387-4CA6-816F-3879F97B5CBC}" type="slidenum">
              <a:rPr b="0" lang="en-US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82296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 DIVE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14300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Staged upload — end to end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128016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965960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 QA before sending  →  server-side staging in lu_parcels_upload_tmp  →  supervisor review  →  promotion to live lu_parcels.</a:t>
            </a:r>
            <a:endParaRPr lang="en-US" sz="1300" dirty="0"/>
          </a:p>
        </p:txBody>
      </p:sp>
      <p:pic>
        <p:nvPicPr>
          <p:cNvPr id="6" name="Image 0" descr="/Users/ekke/Sites/pwa/LUPMIS2_Staged_Upload_Flow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70015" y="2423160"/>
            <a:ext cx="6051665" cy="41605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6263640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1A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silent overwrites.  </a:t>
            </a:r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server row is idempotent on client_uuid; supervisors approve before promotion to live; audit trail is intrinsic to the temp table (</a:t>
            </a:r>
            <a:pPr indent="0" marL="0">
              <a:buNone/>
            </a:pPr>
            <a:r>
              <a:rPr lang="en-US" sz="1200" dirty="0">
                <a:solidFill>
                  <a:srgbClr val="1E1A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user_id_upload</a:t>
            </a:r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+ </a:t>
            </a:r>
            <a:pPr indent="0" marL="0">
              <a:buNone/>
            </a:pPr>
            <a:r>
              <a:rPr lang="en-US" sz="1200" dirty="0">
                <a:solidFill>
                  <a:srgbClr val="1E1A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user_id_review</a:t>
            </a:r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+ timestamps).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77295" y="201168"/>
            <a:ext cx="457200" cy="36576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100">
                <a:solidFill>
                  <a:srgbClr val="6B7280"/>
                </a:solidFill>
                <a:latin typeface="Arial"/>
                <a:ea typeface="Arial"/>
                <a:cs typeface="Arial"/>
              </a:defRPr>
            </a:lvl1pPr>
          </a:lstStyle>
          <a:p>
            <a:pPr algn="r"/>
            <a:fld id="{F7021451-1387-4CA6-816F-3879F97B5CBC}" type="slidenum">
              <a:rPr b="0" lang="en-US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LUSPA / LUPMIS2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LUPMIS2 — What Changed Since March 2026</dc:title>
  <dc:subject>Workshop Summary, March – June 2026</dc:subject>
  <dc:creator>LUPMIS2 Development Team</dc:creator>
  <cp:lastModifiedBy>LUPMIS2 Development Team</cp:lastModifiedBy>
  <cp:revision>1</cp:revision>
  <dcterms:created xsi:type="dcterms:W3CDTF">2026-06-22T22:52:51Z</dcterms:created>
  <dcterms:modified xsi:type="dcterms:W3CDTF">2026-06-22T22:52:51Z</dcterms:modified>
</cp:coreProperties>
</file>